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58" r:id="rId3"/>
    <p:sldId id="295" r:id="rId4"/>
    <p:sldId id="279" r:id="rId5"/>
    <p:sldId id="296" r:id="rId6"/>
    <p:sldId id="278" r:id="rId7"/>
    <p:sldId id="302" r:id="rId8"/>
    <p:sldId id="380" r:id="rId9"/>
    <p:sldId id="297" r:id="rId10"/>
    <p:sldId id="308" r:id="rId11"/>
    <p:sldId id="265" r:id="rId12"/>
    <p:sldId id="298" r:id="rId13"/>
    <p:sldId id="266" r:id="rId14"/>
    <p:sldId id="303" r:id="rId15"/>
    <p:sldId id="268" r:id="rId16"/>
    <p:sldId id="271" r:id="rId17"/>
    <p:sldId id="304" r:id="rId18"/>
    <p:sldId id="272" r:id="rId19"/>
    <p:sldId id="306" r:id="rId20"/>
    <p:sldId id="307" r:id="rId21"/>
    <p:sldId id="305" r:id="rId22"/>
    <p:sldId id="309" r:id="rId23"/>
    <p:sldId id="374" r:id="rId24"/>
    <p:sldId id="261" r:id="rId2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99E609E9-AB19-4310-B1D5-F6CD08A2FF14}">
          <p14:sldIdLst>
            <p14:sldId id="257"/>
            <p14:sldId id="258"/>
            <p14:sldId id="295"/>
            <p14:sldId id="279"/>
            <p14:sldId id="296"/>
            <p14:sldId id="278"/>
            <p14:sldId id="302"/>
            <p14:sldId id="380"/>
            <p14:sldId id="297"/>
            <p14:sldId id="308"/>
            <p14:sldId id="265"/>
            <p14:sldId id="298"/>
            <p14:sldId id="266"/>
            <p14:sldId id="303"/>
            <p14:sldId id="268"/>
            <p14:sldId id="271"/>
            <p14:sldId id="304"/>
            <p14:sldId id="272"/>
            <p14:sldId id="306"/>
            <p14:sldId id="307"/>
            <p14:sldId id="305"/>
            <p14:sldId id="309"/>
            <p14:sldId id="374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128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image" Target="../media/image14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image" Target="../media/image1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F14299-1B38-4B58-B913-D7BAF1DEEEDB}" type="doc">
      <dgm:prSet loTypeId="urn:microsoft.com/office/officeart/2005/8/layout/hProcess10" loCatId="process" qsTypeId="urn:microsoft.com/office/officeart/2005/8/quickstyle/simple1" qsCatId="simple" csTypeId="urn:microsoft.com/office/officeart/2005/8/colors/accent1_2" csCatId="accent1" phldr="1"/>
      <dgm:spPr/>
    </dgm:pt>
    <dgm:pt modelId="{3E207CF9-B021-40F5-95B6-139445B58C64}">
      <dgm:prSet phldrT="[Texto]" custT="1"/>
      <dgm:spPr/>
      <dgm:t>
        <a:bodyPr/>
        <a:lstStyle/>
        <a:p>
          <a:pPr algn="ctr"/>
          <a:r>
            <a:rPr lang="es-CO" sz="1800" b="1" dirty="0">
              <a:latin typeface="Garamond" panose="02020404030301010803" pitchFamily="18" charset="0"/>
            </a:rPr>
            <a:t>Identificación de tendencias (tecnológicas u organizacionales)</a:t>
          </a:r>
          <a:endParaRPr lang="es-CO" sz="1800" b="1" dirty="0">
            <a:latin typeface="Garamond" panose="02020404030301010803" pitchFamily="18" charset="0"/>
            <a:cs typeface="Arial" panose="020B0604020202020204" pitchFamily="34" charset="0"/>
          </a:endParaRPr>
        </a:p>
      </dgm:t>
    </dgm:pt>
    <dgm:pt modelId="{44D0E8A8-3F35-46B4-A8DC-665C8EC53958}" type="parTrans" cxnId="{EF68C269-CAC3-40FE-A724-C816064423E7}">
      <dgm:prSet/>
      <dgm:spPr/>
      <dgm:t>
        <a:bodyPr/>
        <a:lstStyle/>
        <a:p>
          <a:endParaRPr lang="es-CO" sz="1400"/>
        </a:p>
      </dgm:t>
    </dgm:pt>
    <dgm:pt modelId="{1E7C8AA7-EB28-4503-A85B-391DC4048AF0}" type="sibTrans" cxnId="{EF68C269-CAC3-40FE-A724-C816064423E7}">
      <dgm:prSet/>
      <dgm:spPr/>
      <dgm:t>
        <a:bodyPr/>
        <a:lstStyle/>
        <a:p>
          <a:endParaRPr lang="es-CO" sz="1400" dirty="0"/>
        </a:p>
      </dgm:t>
    </dgm:pt>
    <dgm:pt modelId="{3A27C333-63B2-4F9D-9614-468A8733FFF0}">
      <dgm:prSet phldrT="[Texto]" custT="1"/>
      <dgm:spPr/>
      <dgm:t>
        <a:bodyPr/>
        <a:lstStyle/>
        <a:p>
          <a:pPr algn="ctr"/>
          <a:r>
            <a:rPr lang="es-CO" sz="1600" b="1" dirty="0">
              <a:latin typeface="Garamond" panose="02020404030301010803" pitchFamily="18" charset="0"/>
              <a:cs typeface="Arial" pitchFamily="34" charset="0"/>
            </a:rPr>
            <a:t>Impactos sobre actividades, conocimientos, habilidades y actitudes</a:t>
          </a:r>
        </a:p>
      </dgm:t>
    </dgm:pt>
    <dgm:pt modelId="{1DE0C6A4-C836-4EF5-B408-F9B49C51FDA4}" type="parTrans" cxnId="{BED7C414-6213-4E94-908B-C816A926D39D}">
      <dgm:prSet/>
      <dgm:spPr/>
      <dgm:t>
        <a:bodyPr/>
        <a:lstStyle/>
        <a:p>
          <a:endParaRPr lang="es-CO" sz="1400"/>
        </a:p>
      </dgm:t>
    </dgm:pt>
    <dgm:pt modelId="{4E44FFEB-EC88-49DF-8B61-9E6EA18429E7}" type="sibTrans" cxnId="{BED7C414-6213-4E94-908B-C816A926D39D}">
      <dgm:prSet/>
      <dgm:spPr/>
      <dgm:t>
        <a:bodyPr/>
        <a:lstStyle/>
        <a:p>
          <a:endParaRPr lang="es-CO" sz="1400"/>
        </a:p>
      </dgm:t>
    </dgm:pt>
    <dgm:pt modelId="{9DBEC6F5-A968-45C6-903B-3C2A0AD99D19}">
      <dgm:prSet phldrT="[Texto]" custT="1"/>
      <dgm:spPr/>
      <dgm:t>
        <a:bodyPr/>
        <a:lstStyle/>
        <a:p>
          <a:pPr algn="ctr"/>
          <a:r>
            <a:rPr lang="es-CO" sz="1800" b="1" dirty="0">
              <a:latin typeface="Garamond" panose="02020404030301010803" pitchFamily="18" charset="0"/>
              <a:cs typeface="Arial" panose="020B0604020202020204" pitchFamily="34" charset="0"/>
            </a:rPr>
            <a:t>Identificación de impactos en cargos u ocupaciones</a:t>
          </a:r>
        </a:p>
      </dgm:t>
    </dgm:pt>
    <dgm:pt modelId="{5A69FD9E-83D0-4C52-8250-D8077D4741B0}" type="parTrans" cxnId="{7328AE3F-7E79-4EA5-BCED-FEC6F040A916}">
      <dgm:prSet/>
      <dgm:spPr/>
      <dgm:t>
        <a:bodyPr/>
        <a:lstStyle/>
        <a:p>
          <a:endParaRPr lang="es-CO"/>
        </a:p>
      </dgm:t>
    </dgm:pt>
    <dgm:pt modelId="{71E69AC2-E0FB-401F-B07D-22CB67D7F340}" type="sibTrans" cxnId="{7328AE3F-7E79-4EA5-BCED-FEC6F040A916}">
      <dgm:prSet/>
      <dgm:spPr/>
      <dgm:t>
        <a:bodyPr/>
        <a:lstStyle/>
        <a:p>
          <a:endParaRPr lang="es-CO"/>
        </a:p>
      </dgm:t>
    </dgm:pt>
    <dgm:pt modelId="{5DAB5415-4BD7-447D-A992-66001C73898A}" type="pres">
      <dgm:prSet presAssocID="{D0F14299-1B38-4B58-B913-D7BAF1DEEEDB}" presName="Name0" presStyleCnt="0">
        <dgm:presLayoutVars>
          <dgm:dir/>
          <dgm:resizeHandles val="exact"/>
        </dgm:presLayoutVars>
      </dgm:prSet>
      <dgm:spPr/>
    </dgm:pt>
    <dgm:pt modelId="{1CDB7F25-09BC-484C-BC6D-AE3C7073B4B5}" type="pres">
      <dgm:prSet presAssocID="{3E207CF9-B021-40F5-95B6-139445B58C64}" presName="composite" presStyleCnt="0"/>
      <dgm:spPr/>
    </dgm:pt>
    <dgm:pt modelId="{84FDB7AE-8029-4E54-BA5F-4CB2DCF51F6B}" type="pres">
      <dgm:prSet presAssocID="{3E207CF9-B021-40F5-95B6-139445B58C64}" presName="imagSh" presStyleLbl="b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</dgm:spPr>
    </dgm:pt>
    <dgm:pt modelId="{FA1DC376-FE82-44BE-990D-ADB29B68BA37}" type="pres">
      <dgm:prSet presAssocID="{3E207CF9-B021-40F5-95B6-139445B58C64}" presName="txNode" presStyleLbl="node1" presStyleIdx="0" presStyleCnt="3" custScaleX="128061" custScaleY="56533" custLinFactNeighborX="6447" custLinFactNeighborY="-9504">
        <dgm:presLayoutVars>
          <dgm:bulletEnabled val="1"/>
        </dgm:presLayoutVars>
      </dgm:prSet>
      <dgm:spPr/>
    </dgm:pt>
    <dgm:pt modelId="{45228677-9B24-4FD8-B014-8674E67B44BB}" type="pres">
      <dgm:prSet presAssocID="{1E7C8AA7-EB28-4503-A85B-391DC4048AF0}" presName="sibTrans" presStyleLbl="sibTrans2D1" presStyleIdx="0" presStyleCnt="2"/>
      <dgm:spPr/>
    </dgm:pt>
    <dgm:pt modelId="{B9DED7A2-D1A5-41A1-8BB8-AE8F606C1B3F}" type="pres">
      <dgm:prSet presAssocID="{1E7C8AA7-EB28-4503-A85B-391DC4048AF0}" presName="connTx" presStyleLbl="sibTrans2D1" presStyleIdx="0" presStyleCnt="2"/>
      <dgm:spPr/>
    </dgm:pt>
    <dgm:pt modelId="{5ECB0F68-2BE9-4346-A6C2-2983F1968173}" type="pres">
      <dgm:prSet presAssocID="{9DBEC6F5-A968-45C6-903B-3C2A0AD99D19}" presName="composite" presStyleCnt="0"/>
      <dgm:spPr/>
    </dgm:pt>
    <dgm:pt modelId="{0E456F1A-88B7-4E2F-8ABC-9C719383913B}" type="pres">
      <dgm:prSet presAssocID="{9DBEC6F5-A968-45C6-903B-3C2A0AD99D19}" presName="imagSh" presStyleLbl="b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8000" r="-38000"/>
          </a:stretch>
        </a:blipFill>
      </dgm:spPr>
    </dgm:pt>
    <dgm:pt modelId="{E5D4B66D-80AC-405C-9180-13AE7F9DF9B4}" type="pres">
      <dgm:prSet presAssocID="{9DBEC6F5-A968-45C6-903B-3C2A0AD99D19}" presName="txNode" presStyleLbl="node1" presStyleIdx="1" presStyleCnt="3" custScaleX="120469" custScaleY="47353" custLinFactNeighborX="7366" custLinFactNeighborY="-12808">
        <dgm:presLayoutVars>
          <dgm:bulletEnabled val="1"/>
        </dgm:presLayoutVars>
      </dgm:prSet>
      <dgm:spPr/>
    </dgm:pt>
    <dgm:pt modelId="{D71242AC-19F0-4AF1-AE30-96D17067BA28}" type="pres">
      <dgm:prSet presAssocID="{71E69AC2-E0FB-401F-B07D-22CB67D7F340}" presName="sibTrans" presStyleLbl="sibTrans2D1" presStyleIdx="1" presStyleCnt="2"/>
      <dgm:spPr/>
    </dgm:pt>
    <dgm:pt modelId="{C688B2C4-E157-4101-A40C-0CB99493CB14}" type="pres">
      <dgm:prSet presAssocID="{71E69AC2-E0FB-401F-B07D-22CB67D7F340}" presName="connTx" presStyleLbl="sibTrans2D1" presStyleIdx="1" presStyleCnt="2"/>
      <dgm:spPr/>
    </dgm:pt>
    <dgm:pt modelId="{C104D6FC-EAD2-4C94-9AFE-326648023B7F}" type="pres">
      <dgm:prSet presAssocID="{3A27C333-63B2-4F9D-9614-468A8733FFF0}" presName="composite" presStyleCnt="0"/>
      <dgm:spPr/>
    </dgm:pt>
    <dgm:pt modelId="{A774F04A-655C-427F-B6D5-6335669DF417}" type="pres">
      <dgm:prSet presAssocID="{3A27C333-63B2-4F9D-9614-468A8733FFF0}" presName="imagSh" presStyleLbl="bgImgPlace1" presStyleIdx="2" presStyleCnt="3" custLinFactNeighborX="-630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</dgm:spPr>
    </dgm:pt>
    <dgm:pt modelId="{CCEC97F0-4BAF-4819-AF1F-0F699EAFD793}" type="pres">
      <dgm:prSet presAssocID="{3A27C333-63B2-4F9D-9614-468A8733FFF0}" presName="txNode" presStyleLbl="node1" presStyleIdx="2" presStyleCnt="3" custScaleX="132842" custScaleY="59702" custLinFactNeighborX="9948" custLinFactNeighborY="-20143">
        <dgm:presLayoutVars>
          <dgm:bulletEnabled val="1"/>
        </dgm:presLayoutVars>
      </dgm:prSet>
      <dgm:spPr/>
    </dgm:pt>
  </dgm:ptLst>
  <dgm:cxnLst>
    <dgm:cxn modelId="{BED7C414-6213-4E94-908B-C816A926D39D}" srcId="{D0F14299-1B38-4B58-B913-D7BAF1DEEEDB}" destId="{3A27C333-63B2-4F9D-9614-468A8733FFF0}" srcOrd="2" destOrd="0" parTransId="{1DE0C6A4-C836-4EF5-B408-F9B49C51FDA4}" sibTransId="{4E44FFEB-EC88-49DF-8B61-9E6EA18429E7}"/>
    <dgm:cxn modelId="{7328AE3F-7E79-4EA5-BCED-FEC6F040A916}" srcId="{D0F14299-1B38-4B58-B913-D7BAF1DEEEDB}" destId="{9DBEC6F5-A968-45C6-903B-3C2A0AD99D19}" srcOrd="1" destOrd="0" parTransId="{5A69FD9E-83D0-4C52-8250-D8077D4741B0}" sibTransId="{71E69AC2-E0FB-401F-B07D-22CB67D7F340}"/>
    <dgm:cxn modelId="{54D6FF5D-B5B9-4CD2-B90C-D7A52870E089}" type="presOf" srcId="{3E207CF9-B021-40F5-95B6-139445B58C64}" destId="{FA1DC376-FE82-44BE-990D-ADB29B68BA37}" srcOrd="0" destOrd="0" presId="urn:microsoft.com/office/officeart/2005/8/layout/hProcess10"/>
    <dgm:cxn modelId="{9A0F8A43-BCEE-4DDE-B377-BC8B816AD008}" type="presOf" srcId="{3A27C333-63B2-4F9D-9614-468A8733FFF0}" destId="{CCEC97F0-4BAF-4819-AF1F-0F699EAFD793}" srcOrd="0" destOrd="0" presId="urn:microsoft.com/office/officeart/2005/8/layout/hProcess10"/>
    <dgm:cxn modelId="{EF68C269-CAC3-40FE-A724-C816064423E7}" srcId="{D0F14299-1B38-4B58-B913-D7BAF1DEEEDB}" destId="{3E207CF9-B021-40F5-95B6-139445B58C64}" srcOrd="0" destOrd="0" parTransId="{44D0E8A8-3F35-46B4-A8DC-665C8EC53958}" sibTransId="{1E7C8AA7-EB28-4503-A85B-391DC4048AF0}"/>
    <dgm:cxn modelId="{5FD83072-15AD-4492-B354-08D12FA0B9FA}" type="presOf" srcId="{71E69AC2-E0FB-401F-B07D-22CB67D7F340}" destId="{C688B2C4-E157-4101-A40C-0CB99493CB14}" srcOrd="1" destOrd="0" presId="urn:microsoft.com/office/officeart/2005/8/layout/hProcess10"/>
    <dgm:cxn modelId="{3F8E6E7F-435D-4456-971D-60E08D30B9A7}" type="presOf" srcId="{1E7C8AA7-EB28-4503-A85B-391DC4048AF0}" destId="{B9DED7A2-D1A5-41A1-8BB8-AE8F606C1B3F}" srcOrd="1" destOrd="0" presId="urn:microsoft.com/office/officeart/2005/8/layout/hProcess10"/>
    <dgm:cxn modelId="{06F26782-55FC-4800-BCEF-6AFB099B31E4}" type="presOf" srcId="{1E7C8AA7-EB28-4503-A85B-391DC4048AF0}" destId="{45228677-9B24-4FD8-B014-8674E67B44BB}" srcOrd="0" destOrd="0" presId="urn:microsoft.com/office/officeart/2005/8/layout/hProcess10"/>
    <dgm:cxn modelId="{81923A8F-0FD2-4D07-8D28-B68E5D341B7D}" type="presOf" srcId="{71E69AC2-E0FB-401F-B07D-22CB67D7F340}" destId="{D71242AC-19F0-4AF1-AE30-96D17067BA28}" srcOrd="0" destOrd="0" presId="urn:microsoft.com/office/officeart/2005/8/layout/hProcess10"/>
    <dgm:cxn modelId="{E0B7C6F5-127F-432E-9EA1-0BA6B27E80A5}" type="presOf" srcId="{D0F14299-1B38-4B58-B913-D7BAF1DEEEDB}" destId="{5DAB5415-4BD7-447D-A992-66001C73898A}" srcOrd="0" destOrd="0" presId="urn:microsoft.com/office/officeart/2005/8/layout/hProcess10"/>
    <dgm:cxn modelId="{FF9AA4F8-BDF9-46F5-8320-825A63FEFB45}" type="presOf" srcId="{9DBEC6F5-A968-45C6-903B-3C2A0AD99D19}" destId="{E5D4B66D-80AC-405C-9180-13AE7F9DF9B4}" srcOrd="0" destOrd="0" presId="urn:microsoft.com/office/officeart/2005/8/layout/hProcess10"/>
    <dgm:cxn modelId="{2A49C34E-C000-4016-965A-EBEDCB6BE904}" type="presParOf" srcId="{5DAB5415-4BD7-447D-A992-66001C73898A}" destId="{1CDB7F25-09BC-484C-BC6D-AE3C7073B4B5}" srcOrd="0" destOrd="0" presId="urn:microsoft.com/office/officeart/2005/8/layout/hProcess10"/>
    <dgm:cxn modelId="{C1D160A2-BB6A-46C5-8215-00E540BE3ADD}" type="presParOf" srcId="{1CDB7F25-09BC-484C-BC6D-AE3C7073B4B5}" destId="{84FDB7AE-8029-4E54-BA5F-4CB2DCF51F6B}" srcOrd="0" destOrd="0" presId="urn:microsoft.com/office/officeart/2005/8/layout/hProcess10"/>
    <dgm:cxn modelId="{48F112A2-ECE9-44B2-B811-72140219E0CF}" type="presParOf" srcId="{1CDB7F25-09BC-484C-BC6D-AE3C7073B4B5}" destId="{FA1DC376-FE82-44BE-990D-ADB29B68BA37}" srcOrd="1" destOrd="0" presId="urn:microsoft.com/office/officeart/2005/8/layout/hProcess10"/>
    <dgm:cxn modelId="{E47140DA-46C8-42AA-95FC-C72D548AD070}" type="presParOf" srcId="{5DAB5415-4BD7-447D-A992-66001C73898A}" destId="{45228677-9B24-4FD8-B014-8674E67B44BB}" srcOrd="1" destOrd="0" presId="urn:microsoft.com/office/officeart/2005/8/layout/hProcess10"/>
    <dgm:cxn modelId="{10E0CFBE-5FEA-40B5-88CF-ED4316D376BF}" type="presParOf" srcId="{45228677-9B24-4FD8-B014-8674E67B44BB}" destId="{B9DED7A2-D1A5-41A1-8BB8-AE8F606C1B3F}" srcOrd="0" destOrd="0" presId="urn:microsoft.com/office/officeart/2005/8/layout/hProcess10"/>
    <dgm:cxn modelId="{8611A30E-DB1C-410D-B20C-272D68E99630}" type="presParOf" srcId="{5DAB5415-4BD7-447D-A992-66001C73898A}" destId="{5ECB0F68-2BE9-4346-A6C2-2983F1968173}" srcOrd="2" destOrd="0" presId="urn:microsoft.com/office/officeart/2005/8/layout/hProcess10"/>
    <dgm:cxn modelId="{A3E224F6-03A1-436D-8845-2944272AC6EA}" type="presParOf" srcId="{5ECB0F68-2BE9-4346-A6C2-2983F1968173}" destId="{0E456F1A-88B7-4E2F-8ABC-9C719383913B}" srcOrd="0" destOrd="0" presId="urn:microsoft.com/office/officeart/2005/8/layout/hProcess10"/>
    <dgm:cxn modelId="{A5163571-C36D-467B-BC4F-B9E153D975F0}" type="presParOf" srcId="{5ECB0F68-2BE9-4346-A6C2-2983F1968173}" destId="{E5D4B66D-80AC-405C-9180-13AE7F9DF9B4}" srcOrd="1" destOrd="0" presId="urn:microsoft.com/office/officeart/2005/8/layout/hProcess10"/>
    <dgm:cxn modelId="{71BEE8E6-69B7-4621-88F2-9EAF62C5EE4D}" type="presParOf" srcId="{5DAB5415-4BD7-447D-A992-66001C73898A}" destId="{D71242AC-19F0-4AF1-AE30-96D17067BA28}" srcOrd="3" destOrd="0" presId="urn:microsoft.com/office/officeart/2005/8/layout/hProcess10"/>
    <dgm:cxn modelId="{C971F7C5-2852-4F99-8021-4BAEED253129}" type="presParOf" srcId="{D71242AC-19F0-4AF1-AE30-96D17067BA28}" destId="{C688B2C4-E157-4101-A40C-0CB99493CB14}" srcOrd="0" destOrd="0" presId="urn:microsoft.com/office/officeart/2005/8/layout/hProcess10"/>
    <dgm:cxn modelId="{DC76B020-64E6-4FE0-8716-82BA3B7E3AC1}" type="presParOf" srcId="{5DAB5415-4BD7-447D-A992-66001C73898A}" destId="{C104D6FC-EAD2-4C94-9AFE-326648023B7F}" srcOrd="4" destOrd="0" presId="urn:microsoft.com/office/officeart/2005/8/layout/hProcess10"/>
    <dgm:cxn modelId="{83B447D0-6590-43F8-ABA8-1987B0B20FDB}" type="presParOf" srcId="{C104D6FC-EAD2-4C94-9AFE-326648023B7F}" destId="{A774F04A-655C-427F-B6D5-6335669DF417}" srcOrd="0" destOrd="0" presId="urn:microsoft.com/office/officeart/2005/8/layout/hProcess10"/>
    <dgm:cxn modelId="{3FF47017-A1DF-47A6-B3B6-38A4EBD7E94E}" type="presParOf" srcId="{C104D6FC-EAD2-4C94-9AFE-326648023B7F}" destId="{CCEC97F0-4BAF-4819-AF1F-0F699EAFD793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F14299-1B38-4B58-B913-D7BAF1DEEEDB}" type="doc">
      <dgm:prSet loTypeId="urn:microsoft.com/office/officeart/2005/8/layout/hProcess10" loCatId="process" qsTypeId="urn:microsoft.com/office/officeart/2005/8/quickstyle/simple1" qsCatId="simple" csTypeId="urn:microsoft.com/office/officeart/2005/8/colors/accent1_2" csCatId="accent1" phldr="1"/>
      <dgm:spPr/>
    </dgm:pt>
    <dgm:pt modelId="{5DAB5415-4BD7-447D-A992-66001C73898A}" type="pres">
      <dgm:prSet presAssocID="{D0F14299-1B38-4B58-B913-D7BAF1DEEEDB}" presName="Name0" presStyleCnt="0">
        <dgm:presLayoutVars>
          <dgm:dir/>
          <dgm:resizeHandles val="exact"/>
        </dgm:presLayoutVars>
      </dgm:prSet>
      <dgm:spPr/>
    </dgm:pt>
  </dgm:ptLst>
  <dgm:cxnLst>
    <dgm:cxn modelId="{E0B7C6F5-127F-432E-9EA1-0BA6B27E80A5}" type="presOf" srcId="{D0F14299-1B38-4B58-B913-D7BAF1DEEEDB}" destId="{5DAB5415-4BD7-447D-A992-66001C73898A}" srcOrd="0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FDB7AE-8029-4E54-BA5F-4CB2DCF51F6B}">
      <dsp:nvSpPr>
        <dsp:cNvPr id="0" name=""/>
        <dsp:cNvSpPr/>
      </dsp:nvSpPr>
      <dsp:spPr>
        <a:xfrm>
          <a:off x="2020" y="481240"/>
          <a:ext cx="1822270" cy="182227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1DC376-FE82-44BE-990D-ADB29B68BA37}">
      <dsp:nvSpPr>
        <dsp:cNvPr id="0" name=""/>
        <dsp:cNvSpPr/>
      </dsp:nvSpPr>
      <dsp:spPr>
        <a:xfrm>
          <a:off x="160477" y="1797457"/>
          <a:ext cx="2333618" cy="10301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1" kern="1200" dirty="0">
              <a:latin typeface="Garamond" panose="02020404030301010803" pitchFamily="18" charset="0"/>
            </a:rPr>
            <a:t>Identificación de tendencias (tecnológicas u organizacionales)</a:t>
          </a:r>
          <a:endParaRPr lang="es-CO" sz="1800" b="1" kern="1200" dirty="0">
            <a:latin typeface="Garamond" panose="02020404030301010803" pitchFamily="18" charset="0"/>
            <a:cs typeface="Arial" panose="020B0604020202020204" pitchFamily="34" charset="0"/>
          </a:endParaRPr>
        </a:p>
      </dsp:txBody>
      <dsp:txXfrm>
        <a:off x="190650" y="1827630"/>
        <a:ext cx="2273272" cy="969838"/>
      </dsp:txXfrm>
    </dsp:sp>
    <dsp:sp modelId="{45228677-9B24-4FD8-B014-8674E67B44BB}">
      <dsp:nvSpPr>
        <dsp:cNvPr id="0" name=""/>
        <dsp:cNvSpPr/>
      </dsp:nvSpPr>
      <dsp:spPr>
        <a:xfrm rot="46663">
          <a:off x="2264766" y="1194780"/>
          <a:ext cx="440536" cy="4378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800" kern="1200" dirty="0"/>
        </a:p>
      </dsp:txBody>
      <dsp:txXfrm>
        <a:off x="2264772" y="1281462"/>
        <a:ext cx="309176" cy="262720"/>
      </dsp:txXfrm>
    </dsp:sp>
    <dsp:sp modelId="{0E456F1A-88B7-4E2F-8ABC-9C719383913B}">
      <dsp:nvSpPr>
        <dsp:cNvPr id="0" name=""/>
        <dsp:cNvSpPr/>
      </dsp:nvSpPr>
      <dsp:spPr>
        <a:xfrm>
          <a:off x="3082849" y="523061"/>
          <a:ext cx="1822270" cy="182227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8000" r="-3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D4B66D-80AC-405C-9180-13AE7F9DF9B4}">
      <dsp:nvSpPr>
        <dsp:cNvPr id="0" name=""/>
        <dsp:cNvSpPr/>
      </dsp:nvSpPr>
      <dsp:spPr>
        <a:xfrm>
          <a:off x="3327226" y="1862713"/>
          <a:ext cx="2195271" cy="8628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1" kern="1200" dirty="0">
              <a:latin typeface="Garamond" panose="02020404030301010803" pitchFamily="18" charset="0"/>
              <a:cs typeface="Arial" panose="020B0604020202020204" pitchFamily="34" charset="0"/>
            </a:rPr>
            <a:t>Identificación de impactos en cargos u ocupaciones</a:t>
          </a:r>
        </a:p>
      </dsp:txBody>
      <dsp:txXfrm>
        <a:off x="3352499" y="1887986"/>
        <a:ext cx="2144725" cy="812353"/>
      </dsp:txXfrm>
    </dsp:sp>
    <dsp:sp modelId="{D71242AC-19F0-4AF1-AE30-96D17067BA28}">
      <dsp:nvSpPr>
        <dsp:cNvPr id="0" name=""/>
        <dsp:cNvSpPr/>
      </dsp:nvSpPr>
      <dsp:spPr>
        <a:xfrm rot="21533304">
          <a:off x="5282074" y="1186612"/>
          <a:ext cx="377060" cy="4378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800" kern="1200"/>
        </a:p>
      </dsp:txBody>
      <dsp:txXfrm>
        <a:off x="5282085" y="1275282"/>
        <a:ext cx="263942" cy="262720"/>
      </dsp:txXfrm>
    </dsp:sp>
    <dsp:sp modelId="{A774F04A-655C-427F-B6D5-6335669DF417}">
      <dsp:nvSpPr>
        <dsp:cNvPr id="0" name=""/>
        <dsp:cNvSpPr/>
      </dsp:nvSpPr>
      <dsp:spPr>
        <a:xfrm>
          <a:off x="5982234" y="466803"/>
          <a:ext cx="1822270" cy="182227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EC97F0-4BAF-4819-AF1F-0F699EAFD793}">
      <dsp:nvSpPr>
        <dsp:cNvPr id="0" name=""/>
        <dsp:cNvSpPr/>
      </dsp:nvSpPr>
      <dsp:spPr>
        <a:xfrm>
          <a:off x="6096525" y="1560275"/>
          <a:ext cx="2420741" cy="10879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b="1" kern="1200" dirty="0">
              <a:latin typeface="Garamond" panose="02020404030301010803" pitchFamily="18" charset="0"/>
              <a:cs typeface="Arial" pitchFamily="34" charset="0"/>
            </a:rPr>
            <a:t>Impactos sobre actividades, conocimientos, habilidades y actitudes</a:t>
          </a:r>
        </a:p>
      </dsp:txBody>
      <dsp:txXfrm>
        <a:off x="6128389" y="1592139"/>
        <a:ext cx="2357013" cy="10242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93169-4B4D-4EF7-9A1D-75C7DBC86C9E}" type="datetimeFigureOut">
              <a:rPr lang="es-CO" smtClean="0"/>
              <a:t>22/08/2019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58665-3746-4F78-909A-66F47EB8B48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73634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6866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Una brecha</a:t>
            </a:r>
            <a:r>
              <a:rPr lang="es-CO" baseline="0" dirty="0"/>
              <a:t> de capital humano es considerado como una falla del mercado laboral cuando la oferta y la demanda de trabajo no alcanzan el equilibrio. </a:t>
            </a:r>
          </a:p>
          <a:p>
            <a:endParaRPr lang="es-CO" baseline="0" dirty="0"/>
          </a:p>
          <a:p>
            <a:r>
              <a:rPr lang="es-CO" dirty="0"/>
              <a:t>Si no se cuenta con una identificación y medición exacta de las brechas de capital humano, no es posible</a:t>
            </a:r>
            <a:r>
              <a:rPr lang="es-CO" baseline="0" dirty="0"/>
              <a:t> construir una estrategia que le apunte efectivamente a su cierre. Las brechas son generadas por múltiples factores (de cantidad, pertinencia de la formación, desajuste en los perfiles solicitados, etc.) y requieren de un tratamiento especial de acuerdo a su tipo.</a:t>
            </a:r>
          </a:p>
          <a:p>
            <a:endParaRPr lang="es-CO" baseline="0" dirty="0"/>
          </a:p>
          <a:p>
            <a:r>
              <a:rPr lang="es-CO" baseline="0" dirty="0"/>
              <a:t>La metodología de identificación de brechas de capital humano es una de las muchas iniciativas para promover el cierre de brechas </a:t>
            </a:r>
          </a:p>
          <a:p>
            <a:endParaRPr lang="es-CO" baseline="0" dirty="0"/>
          </a:p>
          <a:p>
            <a:r>
              <a:rPr lang="es-CO" baseline="0" dirty="0"/>
              <a:t>Ministerio del Trabajo tiene la responsabilidad de diseñarla y aplicarla, según los compromisos acordados en los </a:t>
            </a:r>
            <a:r>
              <a:rPr lang="es-CO" baseline="0" dirty="0" err="1"/>
              <a:t>Conpes</a:t>
            </a:r>
            <a:r>
              <a:rPr lang="es-CO" baseline="0" dirty="0"/>
              <a:t> 3866 sobre la Política de Desarrollo Productivo </a:t>
            </a:r>
            <a:endParaRPr lang="es-CO" dirty="0"/>
          </a:p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58665-3746-4F78-909A-66F47EB8B48D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9133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992233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80972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74F7E-EC64-4E7F-BB65-C5B09C45DF55}" type="datetimeFigureOut">
              <a:rPr lang="es-CO" smtClean="0"/>
              <a:t>22/08/2019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681F7-785E-4712-B385-195914728B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94774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74F7E-EC64-4E7F-BB65-C5B09C45DF55}" type="datetimeFigureOut">
              <a:rPr lang="es-CO" smtClean="0"/>
              <a:t>22/08/2019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681F7-785E-4712-B385-195914728B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06969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74F7E-EC64-4E7F-BB65-C5B09C45DF55}" type="datetimeFigureOut">
              <a:rPr lang="es-CO" smtClean="0"/>
              <a:t>22/08/2019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681F7-785E-4712-B385-195914728B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4832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74F7E-EC64-4E7F-BB65-C5B09C45DF55}" type="datetimeFigureOut">
              <a:rPr lang="es-CO" smtClean="0"/>
              <a:t>22/08/2019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681F7-785E-4712-B385-195914728B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93696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74F7E-EC64-4E7F-BB65-C5B09C45DF55}" type="datetimeFigureOut">
              <a:rPr lang="es-CO" smtClean="0"/>
              <a:t>22/08/2019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681F7-785E-4712-B385-195914728B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94180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74F7E-EC64-4E7F-BB65-C5B09C45DF55}" type="datetimeFigureOut">
              <a:rPr lang="es-CO" smtClean="0"/>
              <a:t>22/08/2019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681F7-785E-4712-B385-195914728B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85122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74F7E-EC64-4E7F-BB65-C5B09C45DF55}" type="datetimeFigureOut">
              <a:rPr lang="es-CO" smtClean="0"/>
              <a:t>22/08/2019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681F7-785E-4712-B385-195914728B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0941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74F7E-EC64-4E7F-BB65-C5B09C45DF55}" type="datetimeFigureOut">
              <a:rPr lang="es-CO" smtClean="0"/>
              <a:t>22/08/2019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681F7-785E-4712-B385-195914728B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5390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74F7E-EC64-4E7F-BB65-C5B09C45DF55}" type="datetimeFigureOut">
              <a:rPr lang="es-CO" smtClean="0"/>
              <a:t>22/08/2019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681F7-785E-4712-B385-195914728B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8716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74F7E-EC64-4E7F-BB65-C5B09C45DF55}" type="datetimeFigureOut">
              <a:rPr lang="es-CO" smtClean="0"/>
              <a:t>22/08/2019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681F7-785E-4712-B385-195914728B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36437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74F7E-EC64-4E7F-BB65-C5B09C45DF55}" type="datetimeFigureOut">
              <a:rPr lang="es-CO" smtClean="0"/>
              <a:t>22/08/2019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681F7-785E-4712-B385-195914728B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03447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74F7E-EC64-4E7F-BB65-C5B09C45DF55}" type="datetimeFigureOut">
              <a:rPr lang="es-CO" smtClean="0"/>
              <a:t>22/08/2019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681F7-785E-4712-B385-195914728BC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82956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notesSlide" Target="../notesSlides/notesSlide4.xml"/><Relationship Id="rId7" Type="http://schemas.openxmlformats.org/officeDocument/2006/relationships/diagramColors" Target="../diagrams/colors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image" Target="../media/image17.emf"/><Relationship Id="rId4" Type="http://schemas.openxmlformats.org/officeDocument/2006/relationships/diagramData" Target="../diagrams/data2.xml"/><Relationship Id="rId9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/>
        </p:nvSpPr>
        <p:spPr>
          <a:xfrm>
            <a:off x="16419" y="1847576"/>
            <a:ext cx="9136844" cy="1438701"/>
          </a:xfrm>
          <a:prstGeom prst="rect">
            <a:avLst/>
          </a:prstGeom>
          <a:solidFill>
            <a:srgbClr val="353588"/>
          </a:solidFill>
          <a:ln w="12700">
            <a:miter lim="400000"/>
          </a:ln>
          <a:effectLst>
            <a:outerShdw blurRad="38100" dir="5400000" rotWithShape="0">
              <a:srgbClr val="9A403E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1" algn="r">
              <a:defRPr sz="45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51" name="Shape 51"/>
          <p:cNvSpPr/>
          <p:nvPr/>
        </p:nvSpPr>
        <p:spPr>
          <a:xfrm>
            <a:off x="-104942" y="1993615"/>
            <a:ext cx="9248942" cy="8617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lvl="1" algn="ctr"/>
            <a:r>
              <a:rPr lang="es-CO" sz="2800" b="1" dirty="0">
                <a:solidFill>
                  <a:srgbClr val="FFFFFF"/>
                </a:solidFill>
                <a:latin typeface="Garamond" panose="02020404030301010803" pitchFamily="18" charset="0"/>
                <a:ea typeface="Verdana"/>
                <a:cs typeface="Verdana"/>
                <a:sym typeface="Verdana"/>
              </a:rPr>
              <a:t>Metodología de identificación y medición de brechas de capital humano (IMBCH)</a:t>
            </a:r>
            <a:endParaRPr sz="2800" b="1" dirty="0">
              <a:solidFill>
                <a:srgbClr val="FFFFFF"/>
              </a:solidFill>
              <a:latin typeface="Garamond" panose="02020404030301010803" pitchFamily="18" charset="0"/>
              <a:ea typeface="Verdana"/>
              <a:cs typeface="Verdana"/>
              <a:sym typeface="Verdana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980051" y="3585352"/>
            <a:ext cx="741682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endParaRPr lang="es-CO" sz="2400" dirty="0">
              <a:latin typeface="Garamond" panose="02020404030301010803" pitchFamily="18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s-CO" sz="2400" dirty="0">
                <a:latin typeface="Garamond" panose="02020404030301010803" pitchFamily="18" charset="0"/>
                <a:cs typeface="Arial" pitchFamily="34" charset="0"/>
              </a:rPr>
              <a:t>Subdirección de Análisis, Monitoreo y Prospectiva Laboral</a:t>
            </a:r>
          </a:p>
          <a:p>
            <a:pPr marL="0" indent="0" algn="ctr">
              <a:buNone/>
            </a:pPr>
            <a:endParaRPr lang="es-CO" dirty="0">
              <a:latin typeface="Garamond" panose="02020404030301010803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06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50"/>
          <p:cNvSpPr/>
          <p:nvPr/>
        </p:nvSpPr>
        <p:spPr>
          <a:xfrm>
            <a:off x="0" y="121118"/>
            <a:ext cx="9136063" cy="1054100"/>
          </a:xfrm>
          <a:prstGeom prst="rect">
            <a:avLst/>
          </a:prstGeom>
          <a:solidFill>
            <a:srgbClr val="353588"/>
          </a:solidFill>
          <a:ln w="12700">
            <a:miter lim="400000"/>
          </a:ln>
          <a:effectLst>
            <a:outerShdw blurRad="38100" dir="5400000" rotWithShape="0">
              <a:srgbClr val="9A403E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marL="0" lvl="1" indent="457200" algn="r" fontAlgn="auto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sz="4500" b="1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" name="Shape 51"/>
          <p:cNvSpPr>
            <a:spLocks noChangeArrowheads="1"/>
          </p:cNvSpPr>
          <p:nvPr/>
        </p:nvSpPr>
        <p:spPr bwMode="auto">
          <a:xfrm>
            <a:off x="174749" y="379870"/>
            <a:ext cx="859016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1pPr>
            <a:lvl2pPr indent="4572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9pPr>
          </a:lstStyle>
          <a:p>
            <a:pPr marL="0" indent="0"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es-CO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3. Caracterización de los tipos de brechas (I)</a:t>
            </a:r>
          </a:p>
        </p:txBody>
      </p:sp>
      <p:sp>
        <p:nvSpPr>
          <p:cNvPr id="8" name="Rectángulo 7"/>
          <p:cNvSpPr/>
          <p:nvPr/>
        </p:nvSpPr>
        <p:spPr>
          <a:xfrm>
            <a:off x="4825611" y="2309734"/>
            <a:ext cx="4159014" cy="83099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s-CO" sz="16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Surgen cuando los perfiles de los oferentes no se ajustan a los requisitos de las vacantes que publican los empleadores</a:t>
            </a:r>
            <a:endParaRPr lang="es-CO" sz="1600" dirty="0"/>
          </a:p>
        </p:txBody>
      </p:sp>
      <p:sp>
        <p:nvSpPr>
          <p:cNvPr id="9" name="Rectángulo 8"/>
          <p:cNvSpPr/>
          <p:nvPr/>
        </p:nvSpPr>
        <p:spPr>
          <a:xfrm>
            <a:off x="5885647" y="1677505"/>
            <a:ext cx="2511380" cy="338554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Brechas de perfilamiento</a:t>
            </a:r>
            <a:r>
              <a:rPr lang="es-CO" sz="1600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CO" sz="1600" dirty="0">
              <a:solidFill>
                <a:schemeClr val="bg1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534" y="1478259"/>
            <a:ext cx="834979" cy="683539"/>
          </a:xfrm>
          <a:prstGeom prst="rect">
            <a:avLst/>
          </a:prstGeom>
        </p:spPr>
      </p:pic>
      <p:sp>
        <p:nvSpPr>
          <p:cNvPr id="17" name="Rectángulo 16"/>
          <p:cNvSpPr/>
          <p:nvPr/>
        </p:nvSpPr>
        <p:spPr>
          <a:xfrm>
            <a:off x="5399023" y="3435160"/>
            <a:ext cx="3544214" cy="5533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14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formación del oferente es diferente a la que solicita el empleador</a:t>
            </a:r>
            <a:endParaRPr lang="es-CO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5369230" y="4382066"/>
            <a:ext cx="3544214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s-CO" sz="14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Cuando la experiencia laboral de los oferentes es menor o mayor a la requerida por la demanda</a:t>
            </a:r>
            <a:endParaRPr lang="es-CO" sz="1400" dirty="0"/>
          </a:p>
        </p:txBody>
      </p:sp>
      <p:cxnSp>
        <p:nvCxnSpPr>
          <p:cNvPr id="25" name="Conector recto de flecha 24"/>
          <p:cNvCxnSpPr/>
          <p:nvPr/>
        </p:nvCxnSpPr>
        <p:spPr>
          <a:xfrm>
            <a:off x="4890765" y="3700119"/>
            <a:ext cx="478465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/>
          <p:nvPr/>
        </p:nvCxnSpPr>
        <p:spPr>
          <a:xfrm>
            <a:off x="4890765" y="4656401"/>
            <a:ext cx="478465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/>
          <p:cNvCxnSpPr>
            <a:cxnSpLocks/>
          </p:cNvCxnSpPr>
          <p:nvPr/>
        </p:nvCxnSpPr>
        <p:spPr>
          <a:xfrm>
            <a:off x="4890765" y="3140731"/>
            <a:ext cx="0" cy="150294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ángulo 30"/>
          <p:cNvSpPr/>
          <p:nvPr/>
        </p:nvSpPr>
        <p:spPr>
          <a:xfrm>
            <a:off x="949486" y="1682180"/>
            <a:ext cx="2004459" cy="338554"/>
          </a:xfrm>
          <a:prstGeom prst="rect">
            <a:avLst/>
          </a:prstGeom>
          <a:solidFill>
            <a:srgbClr val="002060"/>
          </a:solidFill>
        </p:spPr>
        <p:txBody>
          <a:bodyPr wrap="none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Brechas</a:t>
            </a:r>
            <a:r>
              <a:rPr lang="es-CO" sz="1600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600" b="1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cantidad</a:t>
            </a:r>
            <a:r>
              <a:rPr lang="es-CO" sz="1600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CO" sz="1600" dirty="0">
              <a:solidFill>
                <a:schemeClr val="bg1"/>
              </a:solidFill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1478014" y="2116416"/>
            <a:ext cx="3221014" cy="78386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1400" dirty="0">
                <a:solidFill>
                  <a:srgbClr val="FF0000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Entre el número de oferentes de empleo y de vacantes disponibles en el mercado laboral.</a:t>
            </a:r>
            <a:endParaRPr lang="es-CO" sz="1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3" name="Imagen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90" y="1649114"/>
            <a:ext cx="740734" cy="621635"/>
          </a:xfrm>
          <a:prstGeom prst="rect">
            <a:avLst/>
          </a:prstGeom>
        </p:spPr>
      </p:pic>
      <p:sp>
        <p:nvSpPr>
          <p:cNvPr id="34" name="Rectángulo 33"/>
          <p:cNvSpPr/>
          <p:nvPr/>
        </p:nvSpPr>
        <p:spPr>
          <a:xfrm>
            <a:off x="1478014" y="2953955"/>
            <a:ext cx="3227490" cy="78386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1400" dirty="0">
                <a:solidFill>
                  <a:srgbClr val="FF0000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Entre el número de graduados en un área del conocimiento y las vacantes disponibles en el mercado laboral</a:t>
            </a:r>
            <a:endParaRPr lang="es-CO" sz="1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5" name="Conector recto de flecha 34"/>
          <p:cNvCxnSpPr/>
          <p:nvPr/>
        </p:nvCxnSpPr>
        <p:spPr>
          <a:xfrm>
            <a:off x="1012401" y="2534043"/>
            <a:ext cx="478465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de flecha 35"/>
          <p:cNvCxnSpPr/>
          <p:nvPr/>
        </p:nvCxnSpPr>
        <p:spPr>
          <a:xfrm>
            <a:off x="985908" y="3377791"/>
            <a:ext cx="478465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/>
          <p:cNvCxnSpPr/>
          <p:nvPr/>
        </p:nvCxnSpPr>
        <p:spPr>
          <a:xfrm flipH="1">
            <a:off x="999549" y="1959931"/>
            <a:ext cx="12852" cy="2768303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ángulo 33"/>
          <p:cNvSpPr/>
          <p:nvPr/>
        </p:nvSpPr>
        <p:spPr>
          <a:xfrm>
            <a:off x="1478014" y="3809940"/>
            <a:ext cx="3227490" cy="55335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0" lvl="2" algn="just">
              <a:lnSpc>
                <a:spcPct val="107000"/>
              </a:lnSpc>
              <a:spcAft>
                <a:spcPts val="800"/>
              </a:spcAft>
            </a:pPr>
            <a:r>
              <a:rPr lang="es-CO" sz="14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Identificación de déficit de programas de educación superior y ETDH</a:t>
            </a:r>
          </a:p>
        </p:txBody>
      </p:sp>
      <p:cxnSp>
        <p:nvCxnSpPr>
          <p:cNvPr id="30" name="Conector recto de flecha 35"/>
          <p:cNvCxnSpPr/>
          <p:nvPr/>
        </p:nvCxnSpPr>
        <p:spPr>
          <a:xfrm>
            <a:off x="999549" y="4083027"/>
            <a:ext cx="478465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ángulo 33"/>
          <p:cNvSpPr/>
          <p:nvPr/>
        </p:nvSpPr>
        <p:spPr>
          <a:xfrm>
            <a:off x="1471538" y="4455147"/>
            <a:ext cx="3227490" cy="55335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0" lvl="2" algn="just">
              <a:lnSpc>
                <a:spcPct val="107000"/>
              </a:lnSpc>
              <a:spcAft>
                <a:spcPts val="800"/>
              </a:spcAft>
            </a:pPr>
            <a:r>
              <a:rPr lang="es-CO" sz="14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Déficit de demanda por programas de formación</a:t>
            </a:r>
          </a:p>
        </p:txBody>
      </p:sp>
      <p:cxnSp>
        <p:nvCxnSpPr>
          <p:cNvPr id="39" name="Conector recto de flecha 35"/>
          <p:cNvCxnSpPr/>
          <p:nvPr/>
        </p:nvCxnSpPr>
        <p:spPr>
          <a:xfrm>
            <a:off x="985907" y="4716826"/>
            <a:ext cx="478465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14851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599704" y="2030394"/>
            <a:ext cx="4245428" cy="100649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es-CO" sz="14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Cuando existen disparidades entre los contenidos de los programas educativos y las competencias, actuales y futuras, de las ocupaciones o cargos que demanda el sector productivo.</a:t>
            </a:r>
            <a:endParaRPr lang="es-CO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741922" y="1430015"/>
            <a:ext cx="2234073" cy="338554"/>
          </a:xfrm>
          <a:prstGeom prst="rect">
            <a:avLst/>
          </a:prstGeom>
          <a:solidFill>
            <a:srgbClr val="002060"/>
          </a:solidFill>
        </p:spPr>
        <p:txBody>
          <a:bodyPr wrap="none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Brechas de pertinencia</a:t>
            </a:r>
            <a:r>
              <a:rPr lang="es-CO" sz="1600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CO" sz="1600" dirty="0">
              <a:solidFill>
                <a:schemeClr val="bg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84" y="1305245"/>
            <a:ext cx="998790" cy="620301"/>
          </a:xfrm>
          <a:prstGeom prst="rect">
            <a:avLst/>
          </a:prstGeom>
        </p:spPr>
      </p:pic>
      <p:sp>
        <p:nvSpPr>
          <p:cNvPr id="7" name="Shape 50"/>
          <p:cNvSpPr/>
          <p:nvPr/>
        </p:nvSpPr>
        <p:spPr>
          <a:xfrm>
            <a:off x="0" y="121118"/>
            <a:ext cx="9136063" cy="1054100"/>
          </a:xfrm>
          <a:prstGeom prst="rect">
            <a:avLst/>
          </a:prstGeom>
          <a:solidFill>
            <a:srgbClr val="353588"/>
          </a:solidFill>
          <a:ln w="12700">
            <a:miter lim="400000"/>
          </a:ln>
          <a:effectLst>
            <a:outerShdw blurRad="38100" dir="5400000" rotWithShape="0">
              <a:srgbClr val="9A403E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marL="0" lvl="1" indent="457200" algn="r" fontAlgn="auto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sz="4500" b="1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" name="Shape 51"/>
          <p:cNvSpPr>
            <a:spLocks noChangeArrowheads="1"/>
          </p:cNvSpPr>
          <p:nvPr/>
        </p:nvSpPr>
        <p:spPr bwMode="auto">
          <a:xfrm>
            <a:off x="174749" y="379870"/>
            <a:ext cx="859016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1pPr>
            <a:lvl2pPr indent="4572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9pPr>
          </a:lstStyle>
          <a:p>
            <a:pPr marL="0" indent="0"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es-CO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3. Caracterización de los tipos de brechas (II)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5901233" y="1430015"/>
            <a:ext cx="2446888" cy="338554"/>
          </a:xfrm>
          <a:prstGeom prst="rect">
            <a:avLst/>
          </a:prstGeom>
          <a:solidFill>
            <a:srgbClr val="002060"/>
          </a:solidFill>
        </p:spPr>
        <p:txBody>
          <a:bodyPr wrap="none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Brechas de competencias </a:t>
            </a:r>
            <a:endParaRPr lang="es-CO" sz="1600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132" y="1305245"/>
            <a:ext cx="987656" cy="563322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5638046" y="2513306"/>
            <a:ext cx="3281042" cy="78386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14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Las competencias que tienen los oferentes de empleo son diferentes a las que requiere el sector productivo</a:t>
            </a:r>
            <a:endParaRPr lang="es-CO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4" name="Conector recto de flecha 13"/>
          <p:cNvCxnSpPr>
            <a:cxnSpLocks/>
          </p:cNvCxnSpPr>
          <p:nvPr/>
        </p:nvCxnSpPr>
        <p:spPr>
          <a:xfrm>
            <a:off x="5120287" y="2905240"/>
            <a:ext cx="517759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/>
          <p:cNvCxnSpPr>
            <a:cxnSpLocks/>
          </p:cNvCxnSpPr>
          <p:nvPr/>
        </p:nvCxnSpPr>
        <p:spPr>
          <a:xfrm>
            <a:off x="5120287" y="1868567"/>
            <a:ext cx="0" cy="1036673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ángulo 17"/>
          <p:cNvSpPr/>
          <p:nvPr/>
        </p:nvSpPr>
        <p:spPr>
          <a:xfrm>
            <a:off x="1782705" y="3297175"/>
            <a:ext cx="1879425" cy="338554"/>
          </a:xfrm>
          <a:prstGeom prst="rect">
            <a:avLst/>
          </a:prstGeom>
          <a:solidFill>
            <a:srgbClr val="002060"/>
          </a:solidFill>
        </p:spPr>
        <p:txBody>
          <a:bodyPr wrap="none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Brechas de calidad </a:t>
            </a:r>
            <a:endParaRPr lang="es-CO" sz="1600" dirty="0">
              <a:solidFill>
                <a:schemeClr val="bg1"/>
              </a:solidFill>
            </a:endParaRPr>
          </a:p>
        </p:txBody>
      </p:sp>
      <p:pic>
        <p:nvPicPr>
          <p:cNvPr id="26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158" y="3210288"/>
            <a:ext cx="928692" cy="512328"/>
          </a:xfrm>
          <a:prstGeom prst="rect">
            <a:avLst/>
          </a:prstGeom>
        </p:spPr>
      </p:pic>
      <p:sp>
        <p:nvSpPr>
          <p:cNvPr id="28" name="Rectángulo 3"/>
          <p:cNvSpPr/>
          <p:nvPr/>
        </p:nvSpPr>
        <p:spPr>
          <a:xfrm>
            <a:off x="599704" y="3840693"/>
            <a:ext cx="4245428" cy="100649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es-CO" sz="14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Cuando los contenidos de los programas educativos se ajustan a las competencias requeridas para los cargos que demanda el sector productivo pero aún así este manifiesta que hay carencias en dichas competencias</a:t>
            </a:r>
            <a:endParaRPr lang="es-CO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456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50"/>
          <p:cNvSpPr/>
          <p:nvPr/>
        </p:nvSpPr>
        <p:spPr>
          <a:xfrm>
            <a:off x="0" y="430213"/>
            <a:ext cx="9136063" cy="1054100"/>
          </a:xfrm>
          <a:prstGeom prst="rect">
            <a:avLst/>
          </a:prstGeom>
          <a:solidFill>
            <a:srgbClr val="353588"/>
          </a:solidFill>
          <a:ln w="12700">
            <a:miter lim="400000"/>
          </a:ln>
          <a:effectLst>
            <a:outerShdw blurRad="38100" dir="5400000" rotWithShape="0">
              <a:srgbClr val="9A403E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marL="0" lvl="1" indent="457200" algn="r" fontAlgn="auto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sz="4500" b="1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" name="Shape 51"/>
          <p:cNvSpPr>
            <a:spLocks noChangeArrowheads="1"/>
          </p:cNvSpPr>
          <p:nvPr/>
        </p:nvSpPr>
        <p:spPr bwMode="auto">
          <a:xfrm>
            <a:off x="-323850" y="620713"/>
            <a:ext cx="92487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1pPr>
            <a:lvl2pPr indent="4572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9pPr>
          </a:lstStyle>
          <a:p>
            <a:pPr marL="0" lvl="1" algn="ctr" eaLnBrk="1" hangingPunct="1"/>
            <a:r>
              <a:rPr lang="es-CO" altLang="es-CO" sz="2800" b="1" dirty="0">
                <a:solidFill>
                  <a:srgbClr val="FFFFFF"/>
                </a:solidFill>
                <a:latin typeface="Garamond" pitchFamily="18" charset="0"/>
                <a:sym typeface="Verdana" pitchFamily="34" charset="0"/>
              </a:rPr>
              <a:t>Tabla de Contenido</a:t>
            </a:r>
            <a:endParaRPr lang="es-ES" altLang="es-CO" sz="2800" b="1" dirty="0">
              <a:solidFill>
                <a:srgbClr val="FFFFFF"/>
              </a:solidFill>
              <a:latin typeface="Garamond" pitchFamily="18" charset="0"/>
              <a:sym typeface="Verdana" pitchFamily="34" charset="0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683568" y="1556792"/>
            <a:ext cx="7559675" cy="489108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45719" rIns="45719"/>
          <a:lstStyle>
            <a:lvl1pPr marL="342900" indent="-3429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marL="783771" indent="-326571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marL="1219200" indent="-3048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3pPr>
            <a:lvl4pPr marL="1737360" indent="-365760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4pPr>
            <a:lvl5pPr marL="2194560" indent="-365760">
              <a:spcBef>
                <a:spcPts val="700"/>
              </a:spcBef>
              <a:buSzPct val="100000"/>
              <a:buFont typeface="Arial"/>
              <a:buChar char="»"/>
              <a:defRPr sz="3200">
                <a:latin typeface="Calibri"/>
                <a:ea typeface="Calibri"/>
                <a:cs typeface="Calibri"/>
                <a:sym typeface="Calibri"/>
              </a:defRPr>
            </a:lvl5pPr>
            <a:lvl6pPr marL="2651760" indent="-36576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6pPr>
            <a:lvl7pPr marL="3108960" indent="-36576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7pPr>
            <a:lvl8pPr marL="3566159" indent="-365759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8pPr>
            <a:lvl9pPr marL="4023359" indent="-365759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 algn="just" fontAlgn="auto">
              <a:spcAft>
                <a:spcPts val="0"/>
              </a:spcAft>
              <a:buFont typeface="Arial"/>
              <a:buNone/>
              <a:defRPr/>
            </a:pPr>
            <a:endParaRPr lang="es-ES" sz="2200" b="1" kern="0" dirty="0">
              <a:solidFill>
                <a:schemeClr val="accent4">
                  <a:lumMod val="50000"/>
                </a:schemeClr>
              </a:solidFill>
              <a:latin typeface="Garamond" panose="02020404030301010803" pitchFamily="18" charset="0"/>
              <a:cs typeface="Arial" pitchFamily="34" charset="0"/>
            </a:endParaRPr>
          </a:p>
          <a:p>
            <a:pPr marL="457200" indent="-457200" algn="just" fontAlgn="auto">
              <a:spcBef>
                <a:spcPts val="5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CO" sz="2200" dirty="0">
                <a:latin typeface="Garamond" panose="02020404030301010803" pitchFamily="18" charset="0"/>
              </a:rPr>
              <a:t>¿Qué es una brecha de capital humano?</a:t>
            </a:r>
          </a:p>
          <a:p>
            <a:pPr marL="457200" indent="-457200" algn="just" fontAlgn="auto">
              <a:spcBef>
                <a:spcPts val="5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CO" sz="2200" dirty="0">
                <a:latin typeface="Garamond" panose="02020404030301010803" pitchFamily="18" charset="0"/>
              </a:rPr>
              <a:t>Antecedentes</a:t>
            </a:r>
          </a:p>
          <a:p>
            <a:pPr marL="457200" indent="-457200" algn="just" fontAlgn="auto">
              <a:spcBef>
                <a:spcPts val="5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CO" sz="2200" dirty="0">
                <a:latin typeface="Garamond" panose="02020404030301010803" pitchFamily="18" charset="0"/>
              </a:rPr>
              <a:t>Caracterización de las tipologías de brechas</a:t>
            </a:r>
          </a:p>
          <a:p>
            <a:pPr marL="457200" indent="-457200" algn="just" fontAlgn="auto">
              <a:spcBef>
                <a:spcPts val="5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CO" sz="2200" dirty="0">
                <a:latin typeface="Garamond" panose="02020404030301010803" pitchFamily="18" charset="0"/>
              </a:rPr>
              <a:t>Una mirada a la propuesta de indicadores para la medición de brechas de capital humano</a:t>
            </a:r>
          </a:p>
          <a:p>
            <a:pPr marL="0" indent="0" fontAlgn="auto">
              <a:spcBef>
                <a:spcPts val="500"/>
              </a:spcBef>
              <a:spcAft>
                <a:spcPts val="0"/>
              </a:spcAft>
              <a:buNone/>
              <a:defRPr/>
            </a:pPr>
            <a:endParaRPr lang="es-CO" sz="2200" kern="0" dirty="0">
              <a:solidFill>
                <a:sysClr val="windowText" lastClr="000000"/>
              </a:solidFill>
              <a:latin typeface="Garamond" panose="02020404030301010803" pitchFamily="18" charset="0"/>
            </a:endParaRPr>
          </a:p>
          <a:p>
            <a:pPr marL="0" indent="0" algn="just" fontAlgn="auto">
              <a:spcBef>
                <a:spcPts val="500"/>
              </a:spcBef>
              <a:spcAft>
                <a:spcPts val="0"/>
              </a:spcAft>
              <a:buFont typeface="Arial"/>
              <a:buNone/>
              <a:defRPr/>
            </a:pPr>
            <a:endParaRPr lang="es-CO" sz="2200" kern="0" dirty="0">
              <a:solidFill>
                <a:sysClr val="windowText" lastClr="000000"/>
              </a:solidFill>
              <a:latin typeface="Garamond" panose="02020404030301010803" pitchFamily="18" charset="0"/>
            </a:endParaRPr>
          </a:p>
          <a:p>
            <a:pPr marL="0" indent="0" algn="just" fontAlgn="auto">
              <a:spcBef>
                <a:spcPts val="500"/>
              </a:spcBef>
              <a:spcAft>
                <a:spcPts val="0"/>
              </a:spcAft>
              <a:buFont typeface="Arial"/>
              <a:buNone/>
              <a:defRPr/>
            </a:pPr>
            <a:endParaRPr lang="es-CO" sz="2200" kern="0" dirty="0">
              <a:solidFill>
                <a:sysClr val="windowText" lastClr="000000"/>
              </a:solidFill>
              <a:latin typeface="Garamond" panose="02020404030301010803" pitchFamily="18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83568" y="3120567"/>
            <a:ext cx="7662991" cy="764810"/>
          </a:xfrm>
          <a:prstGeom prst="rect">
            <a:avLst/>
          </a:prstGeom>
          <a:noFill/>
          <a:ln w="38100" cap="flat">
            <a:solidFill>
              <a:srgbClr val="7030A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0808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50"/>
          <p:cNvSpPr/>
          <p:nvPr/>
        </p:nvSpPr>
        <p:spPr>
          <a:xfrm>
            <a:off x="0" y="211270"/>
            <a:ext cx="9136063" cy="927342"/>
          </a:xfrm>
          <a:prstGeom prst="rect">
            <a:avLst/>
          </a:prstGeom>
          <a:solidFill>
            <a:srgbClr val="353588"/>
          </a:solidFill>
          <a:ln w="12700">
            <a:miter lim="400000"/>
          </a:ln>
          <a:effectLst>
            <a:outerShdw blurRad="38100" dir="5400000" rotWithShape="0">
              <a:srgbClr val="9A403E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marL="0" lvl="1" indent="457200" algn="r" fontAlgn="auto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sz="4500" b="1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" name="Shape 51"/>
          <p:cNvSpPr>
            <a:spLocks noChangeArrowheads="1"/>
          </p:cNvSpPr>
          <p:nvPr/>
        </p:nvSpPr>
        <p:spPr bwMode="auto">
          <a:xfrm>
            <a:off x="174749" y="241213"/>
            <a:ext cx="8590164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1pPr>
            <a:lvl2pPr indent="4572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9pPr>
          </a:lstStyle>
          <a:p>
            <a:pPr marL="0" indent="0"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es-CO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4. Una mirada a la propuesta de indicadores para la medición de brechas de capital humano (II)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2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77332834"/>
                  </p:ext>
                </p:extLst>
              </p:nvPr>
            </p:nvGraphicFramePr>
            <p:xfrm>
              <a:off x="273341" y="2231464"/>
              <a:ext cx="8491572" cy="3877819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120116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0853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6280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19045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600025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43795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b="1" dirty="0">
                              <a:solidFill>
                                <a:schemeClr val="bg1"/>
                              </a:solidFill>
                              <a:effectLst/>
                              <a:latin typeface="Garamond" panose="02020404030301010803" pitchFamily="18" charset="0"/>
                            </a:rPr>
                            <a:t>Método de estimación o cálculo</a:t>
                          </a:r>
                          <a:endParaRPr lang="es-CO" sz="1400" b="1" dirty="0">
                            <a:solidFill>
                              <a:schemeClr val="bg1"/>
                            </a:solidFill>
                            <a:effectLst/>
                            <a:latin typeface="Garamond" panose="02020404030301010803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4616" marR="64616" marT="0" marB="0" anchor="ctr"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b="1" dirty="0">
                              <a:solidFill>
                                <a:schemeClr val="bg1"/>
                              </a:solidFill>
                              <a:effectLst/>
                              <a:latin typeface="Garamond" panose="02020404030301010803" pitchFamily="18" charset="0"/>
                            </a:rPr>
                            <a:t>Nombre del indicador</a:t>
                          </a:r>
                          <a:endParaRPr lang="es-CO" sz="1400" b="1" dirty="0">
                            <a:solidFill>
                              <a:schemeClr val="bg1"/>
                            </a:solidFill>
                            <a:effectLst/>
                            <a:latin typeface="Garamond" panose="02020404030301010803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4616" marR="64616" marT="0" marB="0" anchor="ctr"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b="1" dirty="0">
                              <a:solidFill>
                                <a:schemeClr val="bg1"/>
                              </a:solidFill>
                              <a:effectLst/>
                              <a:latin typeface="Garamond" panose="02020404030301010803" pitchFamily="18" charset="0"/>
                            </a:rPr>
                            <a:t>Metodología de cálculo</a:t>
                          </a:r>
                          <a:endParaRPr lang="es-CO" sz="1400" b="1" dirty="0">
                            <a:solidFill>
                              <a:schemeClr val="bg1"/>
                            </a:solidFill>
                            <a:effectLst/>
                            <a:latin typeface="Garamond" panose="02020404030301010803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4616" marR="64616" marT="0" marB="0" anchor="ctr"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b="1" dirty="0">
                              <a:solidFill>
                                <a:schemeClr val="bg1"/>
                              </a:solidFill>
                              <a:effectLst/>
                              <a:latin typeface="Garamond" panose="02020404030301010803" pitchFamily="18" charset="0"/>
                            </a:rPr>
                            <a:t>Fórmula de cálculo</a:t>
                          </a:r>
                          <a:endParaRPr lang="es-CO" sz="1400" b="1" dirty="0">
                            <a:solidFill>
                              <a:schemeClr val="bg1"/>
                            </a:solidFill>
                            <a:effectLst/>
                            <a:latin typeface="Garamond" panose="02020404030301010803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4616" marR="64616" marT="0" marB="0" anchor="ctr"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b="1" dirty="0">
                              <a:solidFill>
                                <a:schemeClr val="bg1"/>
                              </a:solidFill>
                              <a:effectLst/>
                              <a:latin typeface="Garamond" panose="02020404030301010803" pitchFamily="18" charset="0"/>
                            </a:rPr>
                            <a:t>Fuente de información</a:t>
                          </a:r>
                          <a:endParaRPr lang="es-CO" sz="1400" b="1" dirty="0">
                            <a:solidFill>
                              <a:schemeClr val="bg1"/>
                            </a:solidFill>
                            <a:effectLst/>
                            <a:latin typeface="Garamond" panose="02020404030301010803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4616" marR="64616" marT="0" marB="0" anchor="ctr">
                        <a:solidFill>
                          <a:srgbClr val="00206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02189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 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 Cuantitativo</a:t>
                          </a:r>
                          <a:endParaRPr lang="es-CO" sz="1400" dirty="0">
                            <a:effectLst/>
                            <a:latin typeface="Garamond" panose="02020404030301010803" pitchFamily="18" charset="0"/>
                            <a:ea typeface="Calibri"/>
                            <a:cs typeface="Calibri" pitchFamily="34" charset="0"/>
                          </a:endParaRP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 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Desbalance entre oferta y demanda</a:t>
                          </a:r>
                          <a:r>
                            <a:rPr lang="es-CO" sz="1400" baseline="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 </a:t>
                          </a: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laboral </a:t>
                          </a: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Se calcula como la diferencia entre buscadores de empleo (cesantes + aspirantes + ocupados que estén buscando empleo) vs vacantes</a:t>
                          </a:r>
                          <a:endParaRPr lang="es-CO" sz="1400" dirty="0">
                            <a:effectLst/>
                            <a:latin typeface="Garamond" panose="02020404030301010803" pitchFamily="18" charset="0"/>
                            <a:ea typeface="Calibri"/>
                            <a:cs typeface="Calibri" pitchFamily="34" charset="0"/>
                          </a:endParaRP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CO" sz="1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CO" sz="1400">
                                        <a:effectLst/>
                                        <a:latin typeface="Cambria Math"/>
                                      </a:rPr>
                                      <m:t>𝐷𝑂𝐷</m:t>
                                    </m:r>
                                  </m:e>
                                  <m:sub>
                                    <m:r>
                                      <a:rPr lang="es-CO" sz="1400">
                                        <a:effectLst/>
                                        <a:latin typeface="Cambria Math"/>
                                      </a:rPr>
                                      <m:t>𝑖𝑗</m:t>
                                    </m:r>
                                  </m:sub>
                                </m:sSub>
                                <m:r>
                                  <a:rPr lang="es-CO" sz="140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s-CO" sz="1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CO" sz="1400">
                                        <a:effectLst/>
                                        <a:latin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s-CO" sz="1400">
                                        <a:effectLst/>
                                        <a:latin typeface="Cambria Math"/>
                                      </a:rPr>
                                      <m:t>𝑖𝑗</m:t>
                                    </m:r>
                                  </m:sub>
                                </m:sSub>
                                <m:r>
                                  <a:rPr lang="es-CO" sz="1400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s-CO" sz="1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CO" sz="1400">
                                        <a:effectLst/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s-CO" sz="1400">
                                        <a:effectLst/>
                                        <a:latin typeface="Cambria Math"/>
                                      </a:rPr>
                                      <m:t>𝑖𝑗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CO" sz="1400" dirty="0">
                            <a:effectLst/>
                            <a:latin typeface="Garamond" panose="02020404030301010803" pitchFamily="18" charset="0"/>
                            <a:cs typeface="Calibri" pitchFamily="34" charset="0"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 </a:t>
                          </a:r>
                        </a:p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Donde v es la cantidad de vacantes por ocupación y sector</a:t>
                          </a:r>
                          <a:r>
                            <a:rPr lang="es-CO" sz="1400" baseline="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 </a:t>
                          </a: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y b es el número de buscadores para el</a:t>
                          </a:r>
                          <a:r>
                            <a:rPr lang="es-CO" sz="1400" i="1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 i-</a:t>
                          </a:r>
                          <a:r>
                            <a:rPr lang="es-CO" sz="1400" i="1" dirty="0" err="1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ésimo</a:t>
                          </a:r>
                          <a:r>
                            <a:rPr lang="es-CO" sz="1400" i="1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 </a:t>
                          </a: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sector y la </a:t>
                          </a:r>
                          <a:r>
                            <a:rPr lang="es-CO" sz="1400" i="1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j-</a:t>
                          </a:r>
                          <a:r>
                            <a:rPr lang="es-CO" sz="1400" i="1" dirty="0" err="1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ésima</a:t>
                          </a: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 ocupación</a:t>
                          </a:r>
                          <a:endParaRPr lang="es-CO" sz="1400" dirty="0">
                            <a:effectLst/>
                            <a:latin typeface="Garamond" panose="02020404030301010803" pitchFamily="18" charset="0"/>
                            <a:ea typeface="Calibri"/>
                            <a:cs typeface="Calibri" pitchFamily="34" charset="0"/>
                          </a:endParaRP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Base de vacantes SPE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Base de oferentes SPE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 </a:t>
                          </a:r>
                        </a:p>
                      </a:txBody>
                      <a:tcPr marL="64616" marR="64616" marT="0" marB="0"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02189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Calibri" pitchFamily="34" charset="0"/>
                              <a:sym typeface="Calibri"/>
                            </a:rPr>
                            <a:t> 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Calibri" pitchFamily="34" charset="0"/>
                              <a:sym typeface="Calibri"/>
                            </a:rPr>
                            <a:t>Cuantitativo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Calibri" pitchFamily="34" charset="0"/>
                              <a:sym typeface="Calibri"/>
                            </a:rPr>
                            <a:t> Desbalance entre oferta laboral potencial y vacantes actuales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Calibri" pitchFamily="34" charset="0"/>
                              <a:sym typeface="Calibri"/>
                            </a:rPr>
                            <a:t>Se calcula como la diferencia entre los graduados en un  programa de formación y la cantidad de vacantes ofrecidas 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CO" sz="14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CO" sz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𝐷𝑂𝑃𝑉</m:t>
                                    </m:r>
                                  </m:e>
                                  <m:sub>
                                    <m:r>
                                      <a:rPr lang="es-CO" sz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s-CO" sz="14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  <a:sym typeface="Calibri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s-CO" sz="14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CO" sz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s-CO" sz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s-CO" sz="14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  <a:sym typeface="Calibri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s-CO" sz="14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CO" sz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s-CO" sz="14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CO" sz="1400" dirty="0">
                            <a:solidFill>
                              <a:schemeClr val="tx1"/>
                            </a:solidFill>
                            <a:effectLst/>
                            <a:latin typeface="Garamond" panose="02020404030301010803" pitchFamily="18" charset="0"/>
                            <a:ea typeface="+mn-ea"/>
                            <a:cs typeface="Calibri" pitchFamily="34" charset="0"/>
                            <a:sym typeface="Calibri"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Calibri" pitchFamily="34" charset="0"/>
                              <a:sym typeface="Calibri"/>
                            </a:rPr>
                            <a:t> </a:t>
                          </a:r>
                        </a:p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Calibri" pitchFamily="34" charset="0"/>
                              <a:sym typeface="Calibri"/>
                            </a:rPr>
                            <a:t>Donde v es la cantidad de vacantes por ocupación y sector y g es el número de graduados para el </a:t>
                          </a:r>
                          <a:r>
                            <a:rPr lang="es-CO" sz="1400" i="1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Calibri" pitchFamily="34" charset="0"/>
                              <a:sym typeface="Calibri"/>
                            </a:rPr>
                            <a:t>i-</a:t>
                          </a:r>
                          <a:r>
                            <a:rPr lang="es-CO" sz="1400" i="1" dirty="0" err="1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Calibri" pitchFamily="34" charset="0"/>
                              <a:sym typeface="Calibri"/>
                            </a:rPr>
                            <a:t>ésimo</a:t>
                          </a:r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Calibri" pitchFamily="34" charset="0"/>
                              <a:sym typeface="Calibri"/>
                            </a:rPr>
                            <a:t> programa educativo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Calibri" pitchFamily="34" charset="0"/>
                              <a:sym typeface="Calibri"/>
                            </a:rPr>
                            <a:t>Observatorio Laboral para la Educación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Calibri" pitchFamily="34" charset="0"/>
                              <a:sym typeface="Calibri"/>
                            </a:rPr>
                            <a:t>Base de vacantes SPE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36013249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2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77332834"/>
                  </p:ext>
                </p:extLst>
              </p:nvPr>
            </p:nvGraphicFramePr>
            <p:xfrm>
              <a:off x="273341" y="2231464"/>
              <a:ext cx="8491572" cy="3877819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120116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0853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6280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19045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600025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67773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b="1" dirty="0">
                              <a:solidFill>
                                <a:schemeClr val="bg1"/>
                              </a:solidFill>
                              <a:effectLst/>
                              <a:latin typeface="Garamond" panose="02020404030301010803" pitchFamily="18" charset="0"/>
                            </a:rPr>
                            <a:t>Método de estimación o cálculo</a:t>
                          </a:r>
                          <a:endParaRPr lang="es-CO" sz="1400" b="1" dirty="0">
                            <a:solidFill>
                              <a:schemeClr val="bg1"/>
                            </a:solidFill>
                            <a:effectLst/>
                            <a:latin typeface="Garamond" panose="02020404030301010803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4616" marR="64616" marT="0" marB="0" anchor="ctr"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b="1" dirty="0">
                              <a:solidFill>
                                <a:schemeClr val="bg1"/>
                              </a:solidFill>
                              <a:effectLst/>
                              <a:latin typeface="Garamond" panose="02020404030301010803" pitchFamily="18" charset="0"/>
                            </a:rPr>
                            <a:t>Nombre del indicador</a:t>
                          </a:r>
                          <a:endParaRPr lang="es-CO" sz="1400" b="1" dirty="0">
                            <a:solidFill>
                              <a:schemeClr val="bg1"/>
                            </a:solidFill>
                            <a:effectLst/>
                            <a:latin typeface="Garamond" panose="02020404030301010803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4616" marR="64616" marT="0" marB="0" anchor="ctr"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b="1" dirty="0">
                              <a:solidFill>
                                <a:schemeClr val="bg1"/>
                              </a:solidFill>
                              <a:effectLst/>
                              <a:latin typeface="Garamond" panose="02020404030301010803" pitchFamily="18" charset="0"/>
                            </a:rPr>
                            <a:t>Metodología de cálculo</a:t>
                          </a:r>
                          <a:endParaRPr lang="es-CO" sz="1400" b="1" dirty="0">
                            <a:solidFill>
                              <a:schemeClr val="bg1"/>
                            </a:solidFill>
                            <a:effectLst/>
                            <a:latin typeface="Garamond" panose="02020404030301010803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4616" marR="64616" marT="0" marB="0" anchor="ctr"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b="1" dirty="0">
                              <a:solidFill>
                                <a:schemeClr val="bg1"/>
                              </a:solidFill>
                              <a:effectLst/>
                              <a:latin typeface="Garamond" panose="02020404030301010803" pitchFamily="18" charset="0"/>
                            </a:rPr>
                            <a:t>Fórmula de cálculo</a:t>
                          </a:r>
                          <a:endParaRPr lang="es-CO" sz="1400" b="1" dirty="0">
                            <a:solidFill>
                              <a:schemeClr val="bg1"/>
                            </a:solidFill>
                            <a:effectLst/>
                            <a:latin typeface="Garamond" panose="02020404030301010803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4616" marR="64616" marT="0" marB="0" anchor="ctr"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b="1" dirty="0">
                              <a:solidFill>
                                <a:schemeClr val="bg1"/>
                              </a:solidFill>
                              <a:effectLst/>
                              <a:latin typeface="Garamond" panose="02020404030301010803" pitchFamily="18" charset="0"/>
                            </a:rPr>
                            <a:t>Fuente de información</a:t>
                          </a:r>
                          <a:endParaRPr lang="es-CO" sz="1400" b="1" dirty="0">
                            <a:solidFill>
                              <a:schemeClr val="bg1"/>
                            </a:solidFill>
                            <a:effectLst/>
                            <a:latin typeface="Garamond" panose="02020404030301010803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4616" marR="64616" marT="0" marB="0" anchor="ctr">
                        <a:solidFill>
                          <a:srgbClr val="00206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60921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 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 Cuantitativo</a:t>
                          </a:r>
                          <a:endParaRPr lang="es-CO" sz="1400" dirty="0">
                            <a:effectLst/>
                            <a:latin typeface="Garamond" panose="02020404030301010803" pitchFamily="18" charset="0"/>
                            <a:ea typeface="Calibri"/>
                            <a:cs typeface="Calibri" pitchFamily="34" charset="0"/>
                          </a:endParaRP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 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Desbalance entre oferta y demanda</a:t>
                          </a:r>
                          <a:r>
                            <a:rPr lang="es-CO" sz="1400" baseline="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 </a:t>
                          </a: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laboral </a:t>
                          </a: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Se calcula como la diferencia entre buscadores de empleo (cesantes + aspirantes + ocupados que estén buscando empleo) vs vacantes</a:t>
                          </a:r>
                          <a:endParaRPr lang="es-CO" sz="1400" dirty="0">
                            <a:effectLst/>
                            <a:latin typeface="Garamond" panose="02020404030301010803" pitchFamily="18" charset="0"/>
                            <a:ea typeface="Calibri"/>
                            <a:cs typeface="Calibri" pitchFamily="34" charset="0"/>
                          </a:endParaRP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endParaRPr lang="es-CO"/>
                        </a:p>
                      </a:txBody>
                      <a:tcPr marL="64616" marR="64616" marT="0" marB="0" anchor="ctr">
                        <a:blipFill>
                          <a:blip r:embed="rId3"/>
                          <a:stretch>
                            <a:fillRect l="-185139" t="-44906" r="-66751" b="-1049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Base de vacantes SPE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Base de oferentes SPE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 </a:t>
                          </a:r>
                        </a:p>
                      </a:txBody>
                      <a:tcPr marL="64616" marR="64616" marT="0" marB="0"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59086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Calibri" pitchFamily="34" charset="0"/>
                              <a:sym typeface="Calibri"/>
                            </a:rPr>
                            <a:t> 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Calibri" pitchFamily="34" charset="0"/>
                              <a:sym typeface="Calibri"/>
                            </a:rPr>
                            <a:t>Cuantitativo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Calibri" pitchFamily="34" charset="0"/>
                              <a:sym typeface="Calibri"/>
                            </a:rPr>
                            <a:t> Desbalance entre oferta laboral potencial y vacantes actuales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Calibri" pitchFamily="34" charset="0"/>
                              <a:sym typeface="Calibri"/>
                            </a:rPr>
                            <a:t>Se calcula como la diferencia entre los graduados en un  programa de formación y la cantidad de vacantes ofrecidas 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s-CO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185139" t="-147126" r="-66751" b="-65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Calibri" pitchFamily="34" charset="0"/>
                              <a:sym typeface="Calibri"/>
                            </a:rPr>
                            <a:t>Observatorio Laboral para la Educación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Calibri" pitchFamily="34" charset="0"/>
                              <a:sym typeface="Calibri"/>
                            </a:rPr>
                            <a:t>Base de vacantes SPE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36013249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Rectángulo 7"/>
          <p:cNvSpPr/>
          <p:nvPr/>
        </p:nvSpPr>
        <p:spPr>
          <a:xfrm>
            <a:off x="1117342" y="1311705"/>
            <a:ext cx="2004459" cy="338554"/>
          </a:xfrm>
          <a:prstGeom prst="rect">
            <a:avLst/>
          </a:prstGeom>
          <a:solidFill>
            <a:srgbClr val="002060"/>
          </a:solidFill>
        </p:spPr>
        <p:txBody>
          <a:bodyPr wrap="none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Brechas</a:t>
            </a:r>
            <a:r>
              <a:rPr lang="es-CO" sz="1600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600" b="1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cantidad</a:t>
            </a:r>
            <a:r>
              <a:rPr lang="es-CO" sz="1600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CO" sz="1600" dirty="0">
              <a:solidFill>
                <a:schemeClr val="bg1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43" y="1193915"/>
            <a:ext cx="740734" cy="621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3615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50"/>
          <p:cNvSpPr/>
          <p:nvPr/>
        </p:nvSpPr>
        <p:spPr>
          <a:xfrm>
            <a:off x="0" y="211270"/>
            <a:ext cx="9136063" cy="927342"/>
          </a:xfrm>
          <a:prstGeom prst="rect">
            <a:avLst/>
          </a:prstGeom>
          <a:solidFill>
            <a:srgbClr val="353588"/>
          </a:solidFill>
          <a:ln w="12700">
            <a:miter lim="400000"/>
          </a:ln>
          <a:effectLst>
            <a:outerShdw blurRad="38100" dir="5400000" rotWithShape="0">
              <a:srgbClr val="9A403E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marL="0" lvl="1" indent="457200" algn="r" fontAlgn="auto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sz="4500" b="1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" name="Shape 51"/>
          <p:cNvSpPr>
            <a:spLocks noChangeArrowheads="1"/>
          </p:cNvSpPr>
          <p:nvPr/>
        </p:nvSpPr>
        <p:spPr bwMode="auto">
          <a:xfrm>
            <a:off x="174749" y="241213"/>
            <a:ext cx="8590164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1pPr>
            <a:lvl2pPr indent="4572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9pPr>
          </a:lstStyle>
          <a:p>
            <a:pPr marL="0" indent="0"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es-CO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4. Una mirada a la propuesta de indicadores para la medición de brechas de capital humano (III)</a:t>
            </a:r>
          </a:p>
        </p:txBody>
      </p:sp>
      <p:graphicFrame>
        <p:nvGraphicFramePr>
          <p:cNvPr id="7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073053"/>
              </p:ext>
            </p:extLst>
          </p:nvPr>
        </p:nvGraphicFramePr>
        <p:xfrm>
          <a:off x="300625" y="1988643"/>
          <a:ext cx="8464288" cy="416323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407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85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90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06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352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79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2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Método de estimación o cálculo</a:t>
                      </a:r>
                      <a:endParaRPr lang="es-CO" sz="1200" b="1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libri"/>
                        <a:cs typeface="Times New Roman"/>
                      </a:endParaRPr>
                    </a:p>
                  </a:txBody>
                  <a:tcPr marL="64616" marR="6461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2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Nombre del indicador</a:t>
                      </a:r>
                      <a:endParaRPr lang="es-CO" sz="1200" b="1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libri"/>
                        <a:cs typeface="Times New Roman"/>
                      </a:endParaRPr>
                    </a:p>
                  </a:txBody>
                  <a:tcPr marL="64616" marR="6461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2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Metodología de cálculo</a:t>
                      </a:r>
                      <a:endParaRPr lang="es-CO" sz="1200" b="1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libri"/>
                        <a:cs typeface="Times New Roman"/>
                      </a:endParaRPr>
                    </a:p>
                  </a:txBody>
                  <a:tcPr marL="64616" marR="6461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2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Fórmula de cálculo</a:t>
                      </a:r>
                      <a:endParaRPr lang="es-CO" sz="1200" b="1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libri"/>
                        <a:cs typeface="Times New Roman"/>
                      </a:endParaRPr>
                    </a:p>
                  </a:txBody>
                  <a:tcPr marL="64616" marR="6461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2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Fuente de información</a:t>
                      </a:r>
                      <a:endParaRPr lang="es-CO" sz="1200" b="1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libri"/>
                        <a:cs typeface="Times New Roman"/>
                      </a:endParaRPr>
                    </a:p>
                  </a:txBody>
                  <a:tcPr marL="64616" marR="64616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30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cs typeface="Calibri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cs typeface="Calibri" pitchFamily="34" charset="0"/>
                        </a:rPr>
                        <a:t> Cualitativo</a:t>
                      </a:r>
                      <a:endParaRPr lang="es-CO" sz="12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4616" marR="64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kern="12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</a:rPr>
                        <a:t>Identificación de déficit de programas de educación superior y ETDH</a:t>
                      </a:r>
                    </a:p>
                  </a:txBody>
                  <a:tcPr marL="64616" marR="64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200" kern="12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</a:rPr>
                        <a:t>Por un lado se realiza un análisis cualitativo de la información de los perfiles requeridos por el sector productivo y los programas de educación superior y formación para el trabajo que podrían formar personas con dichos perfiles y posteriormente se realiza un mapeo de los programas educativos existentes para identificar en qué programas existe déficit. Se puede presentar la ausencia de programas, o que existan pero pocas instituciones los ofrezcan.</a:t>
                      </a:r>
                    </a:p>
                  </a:txBody>
                  <a:tcPr marL="64616" marR="64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Calibri"/>
                          <a:cs typeface="Calibri" pitchFamily="34" charset="0"/>
                        </a:rPr>
                        <a:t>No aplica</a:t>
                      </a:r>
                    </a:p>
                  </a:txBody>
                  <a:tcPr marL="64616" marR="64616" marT="0" marB="0" anchor="ctr"/>
                </a:tc>
                <a:tc>
                  <a:txBody>
                    <a:bodyPr/>
                    <a:lstStyle/>
                    <a:p>
                      <a:r>
                        <a:rPr lang="es-CO" sz="1200" kern="12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</a:rPr>
                        <a:t>Para demanda laboral: Vacantes SPE, estudios y entrevistas realizadas a empresas, entrevistas a head hunters y a centros de empleo</a:t>
                      </a:r>
                    </a:p>
                    <a:p>
                      <a:r>
                        <a:rPr lang="es-CO" sz="1200" kern="12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</a:rPr>
                        <a:t>Para mapeo de oferta educativa: OLE, Sistema Nacional de Información de Educación Superior (SNIES) y Sistema de Información de Educación para el Trabajo (SIET), del MEN.</a:t>
                      </a:r>
                    </a:p>
                  </a:txBody>
                  <a:tcPr marL="64616" marR="64616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1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  <a:sym typeface="Calibri"/>
                        </a:rPr>
                        <a:t>Cualitativo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200" kern="12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</a:rPr>
                        <a:t>Déficit de demanda por programas de educación</a:t>
                      </a:r>
                      <a:endParaRPr lang="es-CO" sz="1200" kern="12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+mn-ea"/>
                        <a:cs typeface="Calibri" pitchFamily="34" charset="0"/>
                        <a:sym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200" kern="12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</a:rPr>
                        <a:t>El objetivo es identificar la baja demanda de la población estudiantil por programas que forman en los perfiles requeridos por el sector productivo, así exista una oferta suficiente de dichos programas</a:t>
                      </a:r>
                      <a:endParaRPr lang="es-CO" sz="1200" kern="12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+mn-ea"/>
                        <a:cs typeface="Calibri" pitchFamily="34" charset="0"/>
                        <a:sym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  <a:sym typeface="Calibri"/>
                        </a:rPr>
                        <a:t>No aplica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kern="12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  <a:sym typeface="Calibri"/>
                        </a:rPr>
                        <a:t>OLE, </a:t>
                      </a:r>
                      <a:r>
                        <a:rPr lang="es-CO" sz="1200" kern="12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</a:rPr>
                        <a:t>Entrevistas con instituciones educativas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2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+mn-ea"/>
                        <a:cs typeface="Calibri" pitchFamily="34" charset="0"/>
                        <a:sym typeface="Calibri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Rectángulo 7"/>
          <p:cNvSpPr/>
          <p:nvPr/>
        </p:nvSpPr>
        <p:spPr>
          <a:xfrm>
            <a:off x="1292706" y="1335455"/>
            <a:ext cx="2004459" cy="338554"/>
          </a:xfrm>
          <a:prstGeom prst="rect">
            <a:avLst/>
          </a:prstGeom>
          <a:solidFill>
            <a:srgbClr val="002060"/>
          </a:solidFill>
        </p:spPr>
        <p:txBody>
          <a:bodyPr wrap="none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Brechas</a:t>
            </a:r>
            <a:r>
              <a:rPr lang="es-CO" sz="1600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1600" b="1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cantidad</a:t>
            </a:r>
            <a:r>
              <a:rPr lang="es-CO" sz="1600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CO" sz="1600" dirty="0">
              <a:solidFill>
                <a:schemeClr val="bg1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25" y="1209691"/>
            <a:ext cx="740734" cy="621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024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50"/>
          <p:cNvSpPr/>
          <p:nvPr/>
        </p:nvSpPr>
        <p:spPr>
          <a:xfrm>
            <a:off x="0" y="211270"/>
            <a:ext cx="9136063" cy="1054100"/>
          </a:xfrm>
          <a:prstGeom prst="rect">
            <a:avLst/>
          </a:prstGeom>
          <a:solidFill>
            <a:srgbClr val="353588"/>
          </a:solidFill>
          <a:ln w="12700">
            <a:miter lim="400000"/>
          </a:ln>
          <a:effectLst>
            <a:outerShdw blurRad="38100" dir="5400000" rotWithShape="0">
              <a:srgbClr val="9A403E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marL="0" lvl="1" indent="457200" algn="r" fontAlgn="auto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sz="4500" b="1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" name="Shape 51"/>
          <p:cNvSpPr>
            <a:spLocks noChangeArrowheads="1"/>
          </p:cNvSpPr>
          <p:nvPr/>
        </p:nvSpPr>
        <p:spPr bwMode="auto">
          <a:xfrm>
            <a:off x="174749" y="276838"/>
            <a:ext cx="8590164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1pPr>
            <a:lvl2pPr indent="4572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9pPr>
          </a:lstStyle>
          <a:p>
            <a:pPr marL="0" indent="0"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es-CO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4. Una mirada a la propuesta de indicadores para la medición de brechas de capital humano (IV)</a:t>
            </a:r>
          </a:p>
        </p:txBody>
      </p:sp>
      <p:sp>
        <p:nvSpPr>
          <p:cNvPr id="7" name="Rectángulo 6"/>
          <p:cNvSpPr/>
          <p:nvPr/>
        </p:nvSpPr>
        <p:spPr>
          <a:xfrm>
            <a:off x="1524800" y="1503430"/>
            <a:ext cx="2511380" cy="338554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Brechas de perfilamiento</a:t>
            </a:r>
            <a:r>
              <a:rPr lang="es-CO" sz="1600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CO" sz="1600" dirty="0">
              <a:solidFill>
                <a:schemeClr val="bg1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25" y="1330938"/>
            <a:ext cx="834979" cy="6835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a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58560104"/>
                  </p:ext>
                </p:extLst>
              </p:nvPr>
            </p:nvGraphicFramePr>
            <p:xfrm>
              <a:off x="240025" y="2080045"/>
              <a:ext cx="8623207" cy="3953448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121978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288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71207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2779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084553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57890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b="1" dirty="0">
                              <a:solidFill>
                                <a:schemeClr val="bg1"/>
                              </a:solidFill>
                              <a:effectLst/>
                              <a:latin typeface="Garamond" panose="02020404030301010803" pitchFamily="18" charset="0"/>
                            </a:rPr>
                            <a:t>Método de estimación o cálculo</a:t>
                          </a:r>
                          <a:endParaRPr lang="es-CO" sz="1400" b="1" dirty="0">
                            <a:solidFill>
                              <a:schemeClr val="bg1"/>
                            </a:solidFill>
                            <a:effectLst/>
                            <a:latin typeface="Garamond" panose="02020404030301010803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4616" marR="64616" marT="0" marB="0" anchor="ctr"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b="1" dirty="0">
                              <a:solidFill>
                                <a:schemeClr val="bg1"/>
                              </a:solidFill>
                              <a:effectLst/>
                              <a:latin typeface="Garamond" panose="02020404030301010803" pitchFamily="18" charset="0"/>
                            </a:rPr>
                            <a:t>Nombre del indicador</a:t>
                          </a:r>
                          <a:endParaRPr lang="es-CO" sz="1400" b="1" dirty="0">
                            <a:solidFill>
                              <a:schemeClr val="bg1"/>
                            </a:solidFill>
                            <a:effectLst/>
                            <a:latin typeface="Garamond" panose="02020404030301010803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4616" marR="64616" marT="0" marB="0" anchor="ctr"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b="1" dirty="0">
                              <a:solidFill>
                                <a:schemeClr val="bg1"/>
                              </a:solidFill>
                              <a:effectLst/>
                              <a:latin typeface="Garamond" panose="02020404030301010803" pitchFamily="18" charset="0"/>
                            </a:rPr>
                            <a:t>Metodología de cálculo</a:t>
                          </a:r>
                          <a:endParaRPr lang="es-CO" sz="1400" b="1" dirty="0">
                            <a:solidFill>
                              <a:schemeClr val="bg1"/>
                            </a:solidFill>
                            <a:effectLst/>
                            <a:latin typeface="Garamond" panose="02020404030301010803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4616" marR="64616" marT="0" marB="0" anchor="ctr"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b="1" dirty="0">
                              <a:solidFill>
                                <a:schemeClr val="bg1"/>
                              </a:solidFill>
                              <a:effectLst/>
                              <a:latin typeface="Garamond" panose="02020404030301010803" pitchFamily="18" charset="0"/>
                            </a:rPr>
                            <a:t>Fórmula de cálculo</a:t>
                          </a:r>
                          <a:endParaRPr lang="es-CO" sz="1400" b="1" dirty="0">
                            <a:solidFill>
                              <a:schemeClr val="bg1"/>
                            </a:solidFill>
                            <a:effectLst/>
                            <a:latin typeface="Garamond" panose="02020404030301010803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4616" marR="64616" marT="0" marB="0" anchor="ctr"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b="1" dirty="0">
                              <a:solidFill>
                                <a:schemeClr val="bg1"/>
                              </a:solidFill>
                              <a:effectLst/>
                              <a:latin typeface="Garamond" panose="02020404030301010803" pitchFamily="18" charset="0"/>
                            </a:rPr>
                            <a:t>Fuente de información</a:t>
                          </a:r>
                          <a:endParaRPr lang="es-CO" sz="1400" b="1" dirty="0">
                            <a:solidFill>
                              <a:schemeClr val="bg1"/>
                            </a:solidFill>
                            <a:effectLst/>
                            <a:latin typeface="Garamond" panose="02020404030301010803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4616" marR="64616" marT="0" marB="0" anchor="ctr">
                        <a:solidFill>
                          <a:srgbClr val="00206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es-CO" sz="1400" dirty="0">
                            <a:solidFill>
                              <a:schemeClr val="tx1"/>
                            </a:solidFill>
                            <a:effectLst/>
                            <a:latin typeface="Garamond" panose="02020404030301010803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es-CO" sz="1400" dirty="0">
                            <a:solidFill>
                              <a:schemeClr val="tx1"/>
                            </a:solidFill>
                            <a:effectLst/>
                            <a:latin typeface="Garamond" panose="02020404030301010803" pitchFamily="18" charset="0"/>
                            <a:ea typeface="+mn-ea"/>
                            <a:cs typeface="+mn-cs"/>
                            <a:sym typeface="Calibri"/>
                          </a:endParaRP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es-CO" sz="1400" dirty="0">
                            <a:solidFill>
                              <a:schemeClr val="tx1"/>
                            </a:solidFill>
                            <a:effectLst/>
                            <a:latin typeface="Garamond" panose="02020404030301010803" pitchFamily="18" charset="0"/>
                            <a:ea typeface="+mn-ea"/>
                            <a:cs typeface="+mn-cs"/>
                            <a:sym typeface="Calibri"/>
                          </a:endParaRP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O" sz="1400" dirty="0">
                            <a:solidFill>
                              <a:schemeClr val="tx1"/>
                            </a:solidFill>
                            <a:effectLst/>
                            <a:latin typeface="Garamond" panose="02020404030301010803" pitchFamily="18" charset="0"/>
                            <a:ea typeface="+mn-ea"/>
                            <a:cs typeface="+mn-cs"/>
                            <a:sym typeface="Calibri"/>
                          </a:endParaRP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es-CO" sz="1400" dirty="0">
                            <a:solidFill>
                              <a:schemeClr val="tx1"/>
                            </a:solidFill>
                            <a:effectLst/>
                            <a:latin typeface="Garamond" panose="02020404030301010803" pitchFamily="18" charset="0"/>
                            <a:ea typeface="+mn-ea"/>
                            <a:cs typeface="+mn-cs"/>
                            <a:sym typeface="Calibri"/>
                          </a:endParaRPr>
                        </a:p>
                      </a:txBody>
                      <a:tcPr marL="64616" marR="64616" marT="0" marB="0"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45769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ea typeface="Calibri"/>
                              <a:cs typeface="Times New Roman"/>
                            </a:rPr>
                            <a:t>Cuali-cuantitativo</a:t>
                          </a: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+mn-cs"/>
                              <a:sym typeface="Calibri"/>
                            </a:rPr>
                            <a:t>Brecha</a:t>
                          </a:r>
                          <a:r>
                            <a:rPr lang="es-CO" sz="1400" baseline="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+mn-cs"/>
                              <a:sym typeface="Calibri"/>
                            </a:rPr>
                            <a:t> de experiencia laboral</a:t>
                          </a:r>
                          <a:endParaRPr lang="es-CO" sz="1400" dirty="0">
                            <a:solidFill>
                              <a:schemeClr val="tx1"/>
                            </a:solidFill>
                            <a:effectLst/>
                            <a:latin typeface="Garamond" panose="02020404030301010803" pitchFamily="18" charset="0"/>
                            <a:ea typeface="+mn-ea"/>
                            <a:cs typeface="+mn-cs"/>
                            <a:sym typeface="Calibri"/>
                          </a:endParaRP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+mn-cs"/>
                              <a:sym typeface="Calibri"/>
                            </a:rPr>
                            <a:t>Se calcula como la diferencia entre los</a:t>
                          </a:r>
                          <a:r>
                            <a:rPr lang="es-CO" sz="1400" baseline="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+mn-cs"/>
                              <a:sym typeface="Calibri"/>
                            </a:rPr>
                            <a:t> años de experiencia promedio requeridos por una vacante y los años de experiencia promedio registrados por los oferentes que cumplen con el perfil para dicha vacante </a:t>
                          </a:r>
                          <a:endParaRPr lang="es-CO" sz="1400" dirty="0">
                            <a:solidFill>
                              <a:schemeClr val="tx1"/>
                            </a:solidFill>
                            <a:effectLst/>
                            <a:latin typeface="Garamond" panose="02020404030301010803" pitchFamily="18" charset="0"/>
                            <a:ea typeface="+mn-ea"/>
                            <a:cs typeface="+mn-cs"/>
                            <a:sym typeface="Calibri"/>
                          </a:endParaRP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CO" sz="140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  <a:sym typeface="Calibri"/>
                                  </a:rPr>
                                  <m:t>𝐵</m:t>
                                </m:r>
                                <m:r>
                                  <a:rPr lang="es-CO" sz="14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  <a:sym typeface="Calibri"/>
                                  </a:rPr>
                                  <m:t>𝐸𝐿</m:t>
                                </m:r>
                                <m:r>
                                  <a:rPr lang="es-CO" sz="140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  <a:sym typeface="Calibri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s-CO" sz="14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CO" sz="1400" b="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s-CO" sz="1400" b="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𝑖𝑣</m:t>
                                    </m:r>
                                  </m:sub>
                                </m:sSub>
                                <m:r>
                                  <a:rPr lang="es-CO" sz="14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  <a:sym typeface="Calibri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s-CO" sz="14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CO" sz="1400" b="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s-CO" sz="1400" b="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  <a:sym typeface="Calibri"/>
                                      </a:rPr>
                                      <m:t>𝑖𝑜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CO" sz="1400" dirty="0">
                            <a:solidFill>
                              <a:schemeClr val="tx1"/>
                            </a:solidFill>
                            <a:effectLst/>
                            <a:latin typeface="Garamond" panose="02020404030301010803" pitchFamily="18" charset="0"/>
                            <a:ea typeface="+mn-ea"/>
                            <a:cs typeface="+mn-cs"/>
                            <a:sym typeface="Calibri"/>
                          </a:endParaRPr>
                        </a:p>
                        <a:p>
                          <a:pPr algn="ctr"/>
                          <a:endParaRPr lang="es-CO" sz="1400" dirty="0">
                            <a:solidFill>
                              <a:schemeClr val="tx1"/>
                            </a:solidFill>
                            <a:effectLst/>
                            <a:latin typeface="Garamond" panose="02020404030301010803" pitchFamily="18" charset="0"/>
                            <a:ea typeface="+mn-ea"/>
                            <a:cs typeface="+mn-cs"/>
                            <a:sym typeface="Calibri"/>
                          </a:endParaRPr>
                        </a:p>
                        <a:p>
                          <a:pPr marL="0" marR="0" indent="0" algn="just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+mn-cs"/>
                              <a:sym typeface="Calibri"/>
                            </a:rPr>
                            <a:t>Donde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CO" sz="1400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  <a:sym typeface="Calibri"/>
                                    </a:rPr>
                                  </m:ctrlPr>
                                </m:sSubPr>
                                <m:e>
                                  <m:r>
                                    <a:rPr lang="es-CO" sz="1400" b="0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  <a:sym typeface="Calibri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s-CO" sz="1400" b="0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  <a:sym typeface="Calibri"/>
                                    </a:rPr>
                                    <m:t>𝑖𝑣</m:t>
                                  </m:r>
                                </m:sub>
                              </m:sSub>
                            </m:oMath>
                          </a14:m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+mn-cs"/>
                              <a:sym typeface="Calibri"/>
                            </a:rPr>
                            <a:t> son los</a:t>
                          </a:r>
                          <a:r>
                            <a:rPr lang="es-CO" sz="1400" baseline="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+mn-cs"/>
                              <a:sym typeface="Calibri"/>
                            </a:rPr>
                            <a:t> años de experiencia promedio requeridos por una vacante y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CO" sz="1400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  <a:sym typeface="Calibri"/>
                                    </a:rPr>
                                  </m:ctrlPr>
                                </m:sSubPr>
                                <m:e>
                                  <m:r>
                                    <a:rPr lang="es-CO" sz="1400" b="0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  <a:sym typeface="Calibri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s-CO" sz="1400" b="0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  <a:sym typeface="Calibri"/>
                                    </a:rPr>
                                    <m:t>𝑖𝑜</m:t>
                                  </m:r>
                                </m:sub>
                              </m:sSub>
                            </m:oMath>
                          </a14:m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+mn-cs"/>
                              <a:sym typeface="Calibri"/>
                            </a:rPr>
                            <a:t> </a:t>
                          </a:r>
                          <a:r>
                            <a:rPr lang="es-CO" sz="1400" baseline="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+mn-cs"/>
                              <a:sym typeface="Calibri"/>
                            </a:rPr>
                            <a:t>los años de experiencia promedio registrados por los oferentes que cumplen con el perfil para dicha vacante </a:t>
                          </a:r>
                          <a:endParaRPr lang="es-CO" sz="1400" dirty="0">
                            <a:solidFill>
                              <a:schemeClr val="tx1"/>
                            </a:solidFill>
                            <a:effectLst/>
                            <a:latin typeface="Garamond" panose="02020404030301010803" pitchFamily="18" charset="0"/>
                            <a:ea typeface="+mn-ea"/>
                            <a:cs typeface="+mn-cs"/>
                            <a:sym typeface="Calibri"/>
                          </a:endParaRP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Base de vacantes SPE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Base de oferentes SPE</a:t>
                          </a:r>
                          <a:endParaRPr lang="es-CO" sz="1400" dirty="0">
                            <a:solidFill>
                              <a:schemeClr val="tx1"/>
                            </a:solidFill>
                            <a:effectLst/>
                            <a:latin typeface="Garamond" panose="02020404030301010803" pitchFamily="18" charset="0"/>
                            <a:ea typeface="+mn-ea"/>
                            <a:cs typeface="+mn-cs"/>
                            <a:sym typeface="Calibri"/>
                          </a:endParaRPr>
                        </a:p>
                      </a:txBody>
                      <a:tcPr marL="64616" marR="64616" marT="0" marB="0"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11782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</a:rPr>
                            <a:t>Cualitativo</a:t>
                          </a:r>
                          <a:endParaRPr lang="es-CO" sz="1400" dirty="0">
                            <a:effectLst/>
                            <a:latin typeface="Garamond" panose="02020404030301010803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+mn-cs"/>
                              <a:sym typeface="Calibri"/>
                            </a:rPr>
                            <a:t>Brechas de perfil</a:t>
                          </a: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+mn-cs"/>
                              <a:sym typeface="Calibri"/>
                            </a:rPr>
                            <a:t>Se establece</a:t>
                          </a:r>
                          <a:r>
                            <a:rPr lang="es-CO" sz="1400" baseline="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+mn-cs"/>
                              <a:sym typeface="Calibri"/>
                            </a:rPr>
                            <a:t> un análisis de texto para evaluar la correspondencia entre el perfil que requiere la vacante (ocupación, cargo, profesión) con el que registran los oferentes</a:t>
                          </a:r>
                          <a:endParaRPr lang="es-CO" sz="1400" dirty="0">
                            <a:solidFill>
                              <a:schemeClr val="tx1"/>
                            </a:solidFill>
                            <a:effectLst/>
                            <a:latin typeface="Garamond" panose="02020404030301010803" pitchFamily="18" charset="0"/>
                            <a:ea typeface="+mn-ea"/>
                            <a:cs typeface="+mn-cs"/>
                            <a:sym typeface="Calibri"/>
                          </a:endParaRP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+mn-cs"/>
                              <a:sym typeface="Calibri"/>
                            </a:rPr>
                            <a:t>No aplica</a:t>
                          </a: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Base de vacantes SPE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Base de oferentes SPE</a:t>
                          </a:r>
                          <a:endParaRPr lang="es-CO" sz="1400" dirty="0">
                            <a:solidFill>
                              <a:schemeClr val="tx1"/>
                            </a:solidFill>
                            <a:effectLst/>
                            <a:latin typeface="Garamond" panose="02020404030301010803" pitchFamily="18" charset="0"/>
                            <a:ea typeface="+mn-ea"/>
                            <a:cs typeface="+mn-cs"/>
                            <a:sym typeface="Calibri"/>
                          </a:endParaRPr>
                        </a:p>
                      </a:txBody>
                      <a:tcPr marL="64616" marR="64616" marT="0" marB="0"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a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58560104"/>
                  </p:ext>
                </p:extLst>
              </p:nvPr>
            </p:nvGraphicFramePr>
            <p:xfrm>
              <a:off x="240025" y="2080045"/>
              <a:ext cx="8623207" cy="3953448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121978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288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71207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2779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084553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67773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b="1" dirty="0">
                              <a:solidFill>
                                <a:schemeClr val="bg1"/>
                              </a:solidFill>
                              <a:effectLst/>
                              <a:latin typeface="Garamond" panose="02020404030301010803" pitchFamily="18" charset="0"/>
                            </a:rPr>
                            <a:t>Método de estimación o cálculo</a:t>
                          </a:r>
                          <a:endParaRPr lang="es-CO" sz="1400" b="1" dirty="0">
                            <a:solidFill>
                              <a:schemeClr val="bg1"/>
                            </a:solidFill>
                            <a:effectLst/>
                            <a:latin typeface="Garamond" panose="02020404030301010803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4616" marR="64616" marT="0" marB="0" anchor="ctr"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b="1" dirty="0">
                              <a:solidFill>
                                <a:schemeClr val="bg1"/>
                              </a:solidFill>
                              <a:effectLst/>
                              <a:latin typeface="Garamond" panose="02020404030301010803" pitchFamily="18" charset="0"/>
                            </a:rPr>
                            <a:t>Nombre del indicador</a:t>
                          </a:r>
                          <a:endParaRPr lang="es-CO" sz="1400" b="1" dirty="0">
                            <a:solidFill>
                              <a:schemeClr val="bg1"/>
                            </a:solidFill>
                            <a:effectLst/>
                            <a:latin typeface="Garamond" panose="02020404030301010803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4616" marR="64616" marT="0" marB="0" anchor="ctr"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b="1" dirty="0">
                              <a:solidFill>
                                <a:schemeClr val="bg1"/>
                              </a:solidFill>
                              <a:effectLst/>
                              <a:latin typeface="Garamond" panose="02020404030301010803" pitchFamily="18" charset="0"/>
                            </a:rPr>
                            <a:t>Metodología de cálculo</a:t>
                          </a:r>
                          <a:endParaRPr lang="es-CO" sz="1400" b="1" dirty="0">
                            <a:solidFill>
                              <a:schemeClr val="bg1"/>
                            </a:solidFill>
                            <a:effectLst/>
                            <a:latin typeface="Garamond" panose="02020404030301010803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4616" marR="64616" marT="0" marB="0" anchor="ctr"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b="1" dirty="0">
                              <a:solidFill>
                                <a:schemeClr val="bg1"/>
                              </a:solidFill>
                              <a:effectLst/>
                              <a:latin typeface="Garamond" panose="02020404030301010803" pitchFamily="18" charset="0"/>
                            </a:rPr>
                            <a:t>Fórmula de cálculo</a:t>
                          </a:r>
                          <a:endParaRPr lang="es-CO" sz="1400" b="1" dirty="0">
                            <a:solidFill>
                              <a:schemeClr val="bg1"/>
                            </a:solidFill>
                            <a:effectLst/>
                            <a:latin typeface="Garamond" panose="02020404030301010803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4616" marR="64616" marT="0" marB="0" anchor="ctr"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b="1" dirty="0">
                              <a:solidFill>
                                <a:schemeClr val="bg1"/>
                              </a:solidFill>
                              <a:effectLst/>
                              <a:latin typeface="Garamond" panose="02020404030301010803" pitchFamily="18" charset="0"/>
                            </a:rPr>
                            <a:t>Fuente de información</a:t>
                          </a:r>
                          <a:endParaRPr lang="es-CO" sz="1400" b="1" dirty="0">
                            <a:solidFill>
                              <a:schemeClr val="bg1"/>
                            </a:solidFill>
                            <a:effectLst/>
                            <a:latin typeface="Garamond" panose="02020404030301010803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4616" marR="64616" marT="0" marB="0" anchor="ctr">
                        <a:solidFill>
                          <a:srgbClr val="00206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2117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es-CO" sz="1400" dirty="0">
                            <a:solidFill>
                              <a:schemeClr val="tx1"/>
                            </a:solidFill>
                            <a:effectLst/>
                            <a:latin typeface="Garamond" panose="02020404030301010803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es-CO" sz="1400" dirty="0">
                            <a:solidFill>
                              <a:schemeClr val="tx1"/>
                            </a:solidFill>
                            <a:effectLst/>
                            <a:latin typeface="Garamond" panose="02020404030301010803" pitchFamily="18" charset="0"/>
                            <a:ea typeface="+mn-ea"/>
                            <a:cs typeface="+mn-cs"/>
                            <a:sym typeface="Calibri"/>
                          </a:endParaRP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es-CO" sz="1400" dirty="0">
                            <a:solidFill>
                              <a:schemeClr val="tx1"/>
                            </a:solidFill>
                            <a:effectLst/>
                            <a:latin typeface="Garamond" panose="02020404030301010803" pitchFamily="18" charset="0"/>
                            <a:ea typeface="+mn-ea"/>
                            <a:cs typeface="+mn-cs"/>
                            <a:sym typeface="Calibri"/>
                          </a:endParaRP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O" sz="1400" dirty="0">
                            <a:solidFill>
                              <a:schemeClr val="tx1"/>
                            </a:solidFill>
                            <a:effectLst/>
                            <a:latin typeface="Garamond" panose="02020404030301010803" pitchFamily="18" charset="0"/>
                            <a:ea typeface="+mn-ea"/>
                            <a:cs typeface="+mn-cs"/>
                            <a:sym typeface="Calibri"/>
                          </a:endParaRP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es-CO" sz="1400" dirty="0">
                            <a:solidFill>
                              <a:schemeClr val="tx1"/>
                            </a:solidFill>
                            <a:effectLst/>
                            <a:latin typeface="Garamond" panose="02020404030301010803" pitchFamily="18" charset="0"/>
                            <a:ea typeface="+mn-ea"/>
                            <a:cs typeface="+mn-cs"/>
                            <a:sym typeface="Calibri"/>
                          </a:endParaRPr>
                        </a:p>
                      </a:txBody>
                      <a:tcPr marL="64616" marR="64616" marT="0" marB="0"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92024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ea typeface="Calibri"/>
                              <a:cs typeface="Times New Roman"/>
                            </a:rPr>
                            <a:t>Cuali-cuantitativo</a:t>
                          </a: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+mn-cs"/>
                              <a:sym typeface="Calibri"/>
                            </a:rPr>
                            <a:t>Brecha</a:t>
                          </a:r>
                          <a:r>
                            <a:rPr lang="es-CO" sz="1400" baseline="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+mn-cs"/>
                              <a:sym typeface="Calibri"/>
                            </a:rPr>
                            <a:t> de experiencia laboral</a:t>
                          </a:r>
                          <a:endParaRPr lang="es-CO" sz="1400" dirty="0">
                            <a:solidFill>
                              <a:schemeClr val="tx1"/>
                            </a:solidFill>
                            <a:effectLst/>
                            <a:latin typeface="Garamond" panose="02020404030301010803" pitchFamily="18" charset="0"/>
                            <a:ea typeface="+mn-ea"/>
                            <a:cs typeface="+mn-cs"/>
                            <a:sym typeface="Calibri"/>
                          </a:endParaRP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+mn-cs"/>
                              <a:sym typeface="Calibri"/>
                            </a:rPr>
                            <a:t>Se calcula como la diferencia entre los</a:t>
                          </a:r>
                          <a:r>
                            <a:rPr lang="es-CO" sz="1400" baseline="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+mn-cs"/>
                              <a:sym typeface="Calibri"/>
                            </a:rPr>
                            <a:t> años de experiencia promedio requeridos por una vacante y los años de experiencia promedio registrados por los oferentes que cumplen con el perfil para dicha vacante </a:t>
                          </a:r>
                          <a:endParaRPr lang="es-CO" sz="1400" dirty="0">
                            <a:solidFill>
                              <a:schemeClr val="tx1"/>
                            </a:solidFill>
                            <a:effectLst/>
                            <a:latin typeface="Garamond" panose="02020404030301010803" pitchFamily="18" charset="0"/>
                            <a:ea typeface="+mn-ea"/>
                            <a:cs typeface="+mn-cs"/>
                            <a:sym typeface="Calibri"/>
                          </a:endParaRP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endParaRPr lang="es-CO"/>
                        </a:p>
                      </a:txBody>
                      <a:tcPr marL="64616" marR="64616" marT="0" marB="0" anchor="ctr">
                        <a:blipFill>
                          <a:blip r:embed="rId4"/>
                          <a:stretch>
                            <a:fillRect l="-231016" t="-49524" r="-48396" b="-6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Base de vacantes SPE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Base de oferentes SPE</a:t>
                          </a:r>
                          <a:endParaRPr lang="es-CO" sz="1400" dirty="0">
                            <a:solidFill>
                              <a:schemeClr val="tx1"/>
                            </a:solidFill>
                            <a:effectLst/>
                            <a:latin typeface="Garamond" panose="02020404030301010803" pitchFamily="18" charset="0"/>
                            <a:ea typeface="+mn-ea"/>
                            <a:cs typeface="+mn-cs"/>
                            <a:sym typeface="Calibri"/>
                          </a:endParaRPr>
                        </a:p>
                      </a:txBody>
                      <a:tcPr marL="64616" marR="64616" marT="0" marB="0"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13430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</a:rPr>
                            <a:t>Cualitativo</a:t>
                          </a:r>
                          <a:endParaRPr lang="es-CO" sz="1400" dirty="0">
                            <a:effectLst/>
                            <a:latin typeface="Garamond" panose="02020404030301010803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+mn-cs"/>
                              <a:sym typeface="Calibri"/>
                            </a:rPr>
                            <a:t>Brechas de perfil</a:t>
                          </a: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+mn-cs"/>
                              <a:sym typeface="Calibri"/>
                            </a:rPr>
                            <a:t>Se establece</a:t>
                          </a:r>
                          <a:r>
                            <a:rPr lang="es-CO" sz="1400" baseline="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+mn-cs"/>
                              <a:sym typeface="Calibri"/>
                            </a:rPr>
                            <a:t> un análisis de texto para evaluar la correspondencia entre el perfil que requiere la vacante (ocupación, cargo, profesión) con el que registran los oferentes</a:t>
                          </a:r>
                          <a:endParaRPr lang="es-CO" sz="1400" dirty="0">
                            <a:solidFill>
                              <a:schemeClr val="tx1"/>
                            </a:solidFill>
                            <a:effectLst/>
                            <a:latin typeface="Garamond" panose="02020404030301010803" pitchFamily="18" charset="0"/>
                            <a:ea typeface="+mn-ea"/>
                            <a:cs typeface="+mn-cs"/>
                            <a:sym typeface="Calibri"/>
                          </a:endParaRP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CO" sz="1400" dirty="0">
                              <a:solidFill>
                                <a:schemeClr val="tx1"/>
                              </a:solidFill>
                              <a:effectLst/>
                              <a:latin typeface="Garamond" panose="02020404030301010803" pitchFamily="18" charset="0"/>
                              <a:ea typeface="+mn-ea"/>
                              <a:cs typeface="+mn-cs"/>
                              <a:sym typeface="Calibri"/>
                            </a:rPr>
                            <a:t>No aplica</a:t>
                          </a:r>
                        </a:p>
                      </a:txBody>
                      <a:tcPr marL="64616" marR="64616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Base de vacantes SPE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CO" sz="1400" dirty="0">
                              <a:effectLst/>
                              <a:latin typeface="Garamond" panose="02020404030301010803" pitchFamily="18" charset="0"/>
                              <a:cs typeface="Calibri" pitchFamily="34" charset="0"/>
                            </a:rPr>
                            <a:t>Base de oferentes SPE</a:t>
                          </a:r>
                          <a:endParaRPr lang="es-CO" sz="1400" dirty="0">
                            <a:solidFill>
                              <a:schemeClr val="tx1"/>
                            </a:solidFill>
                            <a:effectLst/>
                            <a:latin typeface="Garamond" panose="02020404030301010803" pitchFamily="18" charset="0"/>
                            <a:ea typeface="+mn-ea"/>
                            <a:cs typeface="+mn-cs"/>
                            <a:sym typeface="Calibri"/>
                          </a:endParaRPr>
                        </a:p>
                      </a:txBody>
                      <a:tcPr marL="64616" marR="64616" marT="0" marB="0"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6449632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50"/>
          <p:cNvSpPr/>
          <p:nvPr/>
        </p:nvSpPr>
        <p:spPr>
          <a:xfrm>
            <a:off x="0" y="211270"/>
            <a:ext cx="9136063" cy="1054100"/>
          </a:xfrm>
          <a:prstGeom prst="rect">
            <a:avLst/>
          </a:prstGeom>
          <a:solidFill>
            <a:srgbClr val="353588"/>
          </a:solidFill>
          <a:ln w="12700">
            <a:miter lim="400000"/>
          </a:ln>
          <a:effectLst>
            <a:outerShdw blurRad="38100" dir="5400000" rotWithShape="0">
              <a:srgbClr val="9A403E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marL="0" lvl="1" indent="457200" algn="r" fontAlgn="auto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sz="4500" b="1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" name="Shape 51"/>
          <p:cNvSpPr>
            <a:spLocks noChangeArrowheads="1"/>
          </p:cNvSpPr>
          <p:nvPr/>
        </p:nvSpPr>
        <p:spPr bwMode="auto">
          <a:xfrm>
            <a:off x="174749" y="276838"/>
            <a:ext cx="8590164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1pPr>
            <a:lvl2pPr indent="4572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9pPr>
          </a:lstStyle>
          <a:p>
            <a:pPr marL="0" indent="0"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es-CO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4. Una mirada a la propuesta de indicadores para la medición de brechas de capital humano (V)</a:t>
            </a:r>
          </a:p>
        </p:txBody>
      </p:sp>
      <p:sp>
        <p:nvSpPr>
          <p:cNvPr id="7" name="Rectángulo 6"/>
          <p:cNvSpPr/>
          <p:nvPr/>
        </p:nvSpPr>
        <p:spPr>
          <a:xfrm>
            <a:off x="1712966" y="1697693"/>
            <a:ext cx="2234073" cy="338554"/>
          </a:xfrm>
          <a:prstGeom prst="rect">
            <a:avLst/>
          </a:prstGeom>
          <a:solidFill>
            <a:srgbClr val="002060"/>
          </a:solidFill>
        </p:spPr>
        <p:txBody>
          <a:bodyPr wrap="none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Brechas de pertinencia</a:t>
            </a:r>
            <a:r>
              <a:rPr lang="es-CO" sz="1600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CO" sz="1600" dirty="0">
              <a:solidFill>
                <a:schemeClr val="bg1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49" y="1556820"/>
            <a:ext cx="998790" cy="620301"/>
          </a:xfrm>
          <a:prstGeom prst="rect">
            <a:avLst/>
          </a:prstGeom>
        </p:spPr>
      </p:pic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030883"/>
              </p:ext>
            </p:extLst>
          </p:nvPr>
        </p:nvGraphicFramePr>
        <p:xfrm>
          <a:off x="272949" y="2318084"/>
          <a:ext cx="8590163" cy="421944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108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19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534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21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944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70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3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Método de estimación o cálculo</a:t>
                      </a:r>
                      <a:endParaRPr lang="es-CO" sz="1300" b="1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libri"/>
                        <a:cs typeface="Times New Roman"/>
                      </a:endParaRPr>
                    </a:p>
                  </a:txBody>
                  <a:tcPr marL="64616" marR="6461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3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Nombre del indicador</a:t>
                      </a:r>
                      <a:endParaRPr lang="es-CO" sz="1300" b="1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libri"/>
                        <a:cs typeface="Times New Roman"/>
                      </a:endParaRPr>
                    </a:p>
                  </a:txBody>
                  <a:tcPr marL="64616" marR="6461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3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Metodología de cálculo</a:t>
                      </a:r>
                      <a:endParaRPr lang="es-CO" sz="1300" b="1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libri"/>
                        <a:cs typeface="Times New Roman"/>
                      </a:endParaRPr>
                    </a:p>
                  </a:txBody>
                  <a:tcPr marL="64616" marR="6461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3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Fórmula de cálculo</a:t>
                      </a:r>
                      <a:endParaRPr lang="es-CO" sz="1300" b="1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libri"/>
                        <a:cs typeface="Times New Roman"/>
                      </a:endParaRPr>
                    </a:p>
                  </a:txBody>
                  <a:tcPr marL="64616" marR="6461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3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Fuente de información</a:t>
                      </a:r>
                      <a:endParaRPr lang="es-CO" sz="1300" b="1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libri"/>
                        <a:cs typeface="Times New Roman"/>
                      </a:endParaRPr>
                    </a:p>
                  </a:txBody>
                  <a:tcPr marL="64616" marR="64616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08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3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Calibri"/>
                          <a:cs typeface="Calibri" pitchFamily="34" charset="0"/>
                          <a:sym typeface="Calibri"/>
                        </a:rPr>
                        <a:t>Cualitativo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3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  <a:sym typeface="Calibri"/>
                        </a:rPr>
                        <a:t>Desajuste de competencias entre demanda y programas</a:t>
                      </a:r>
                      <a:r>
                        <a:rPr lang="es-CO" sz="1300" baseline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  <a:sym typeface="Calibri"/>
                        </a:rPr>
                        <a:t> de educación y formación </a:t>
                      </a:r>
                      <a:r>
                        <a:rPr lang="es-CO" sz="13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  <a:sym typeface="Calibri"/>
                        </a:rPr>
                        <a:t>(</a:t>
                      </a:r>
                      <a:r>
                        <a:rPr lang="es-CO" sz="13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Calibri"/>
                          <a:cs typeface="Calibri" pitchFamily="34" charset="0"/>
                          <a:sym typeface="Calibri"/>
                        </a:rPr>
                        <a:t>brechas de pertinencia de la oferta educativa )</a:t>
                      </a:r>
                      <a:endParaRPr lang="es-CO" sz="13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+mn-ea"/>
                        <a:cs typeface="Calibri" pitchFamily="34" charset="0"/>
                        <a:sym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3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  <a:sym typeface="Calibri"/>
                        </a:rPr>
                        <a:t>Se realiza un análisis cualitativo de la información a través de una metodología de análisis de texto, de las competencias demandadas por el sector productivo y de la información de competencias en las que forman los diferentes programas educativos y se  evalúa el </a:t>
                      </a:r>
                      <a:r>
                        <a:rPr lang="es-CO" sz="1300" i="1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  <a:sym typeface="Calibri"/>
                        </a:rPr>
                        <a:t>mismatch</a:t>
                      </a:r>
                      <a:r>
                        <a:rPr lang="es-CO" sz="13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  <a:sym typeface="Calibri"/>
                        </a:rPr>
                        <a:t> existente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  <a:sym typeface="Calibri"/>
                        </a:rPr>
                        <a:t>No aplica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3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+mn-ea"/>
                        <a:cs typeface="Calibri" pitchFamily="34" charset="0"/>
                        <a:sym typeface="Calibri"/>
                      </a:endParaRPr>
                    </a:p>
                  </a:txBody>
                  <a:tcPr marL="64616" marR="64616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  <a:sym typeface="Calibri"/>
                        </a:rPr>
                        <a:t>Para demanda laboral: Vacantes SPE, estudios y entrevistas realizadas a empresas, entrevistas a head hunters y a centros de empleo.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3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+mn-ea"/>
                        <a:cs typeface="Calibri" pitchFamily="34" charset="0"/>
                        <a:sym typeface="Calibri"/>
                      </a:endParaRP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Calibri"/>
                          <a:cs typeface="Times New Roman"/>
                          <a:sym typeface="Calibri"/>
                        </a:rPr>
                        <a:t>Para oferta educativa: SNIES, SIET, SACES (MEN), entrevistas a instituciones</a:t>
                      </a:r>
                      <a:r>
                        <a:rPr lang="es-CO" sz="1300" baseline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Calibri"/>
                          <a:cs typeface="Times New Roman"/>
                          <a:sym typeface="Calibri"/>
                        </a:rPr>
                        <a:t> educativas</a:t>
                      </a:r>
                      <a:endParaRPr lang="es-CO" sz="13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+mn-ea"/>
                        <a:cs typeface="Calibri" pitchFamily="34" charset="0"/>
                        <a:sym typeface="Calibri"/>
                      </a:endParaRPr>
                    </a:p>
                  </a:txBody>
                  <a:tcPr marL="64616" marR="64616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300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3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Calibri"/>
                          <a:cs typeface="Calibri" pitchFamily="34" charset="0"/>
                        </a:rPr>
                        <a:t>Cualitativo</a:t>
                      </a:r>
                      <a:r>
                        <a:rPr lang="es-CO" sz="1300" baseline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Calibri"/>
                          <a:cs typeface="Calibri" pitchFamily="34" charset="0"/>
                        </a:rPr>
                        <a:t> </a:t>
                      </a:r>
                      <a:endParaRPr lang="es-CO" sz="13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4616" marR="64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3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Calibri"/>
                          <a:cs typeface="Calibri" pitchFamily="34" charset="0"/>
                          <a:sym typeface="Calibri"/>
                        </a:rPr>
                        <a:t>Participación del sector productivo en planeación</a:t>
                      </a:r>
                      <a:r>
                        <a:rPr lang="es-CO" sz="1300" baseline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Calibri"/>
                          <a:cs typeface="Calibri" pitchFamily="34" charset="0"/>
                          <a:sym typeface="Calibri"/>
                        </a:rPr>
                        <a:t> de oferta educativa</a:t>
                      </a:r>
                      <a:endParaRPr lang="es-CO" sz="13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Calibri"/>
                        <a:cs typeface="Calibri" pitchFamily="34" charset="0"/>
                        <a:sym typeface="Calibri"/>
                      </a:endParaRPr>
                    </a:p>
                  </a:txBody>
                  <a:tcPr marL="64616" marR="64616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Calibri"/>
                          <a:cs typeface="Calibri" pitchFamily="34" charset="0"/>
                          <a:sym typeface="Calibri"/>
                        </a:rPr>
                        <a:t>Se desarrolla una pregunta, para consulta con empresarios,</a:t>
                      </a:r>
                      <a:r>
                        <a:rPr lang="es-CO" sz="1300" baseline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Calibri"/>
                          <a:cs typeface="Calibri" pitchFamily="34" charset="0"/>
                          <a:sym typeface="Calibri"/>
                        </a:rPr>
                        <a:t> que involucre en cuáles de los siguientes aspectos da lineamientos el sector productivo para la oferta formativa: Diseño curricular, perfiles ocupacionales, perfil del tutor, pedagogía, prácticas, etc.</a:t>
                      </a:r>
                      <a:endParaRPr lang="es-CO" sz="13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Calibri"/>
                        <a:cs typeface="Calibri" pitchFamily="34" charset="0"/>
                        <a:sym typeface="Calibri"/>
                      </a:endParaRPr>
                    </a:p>
                  </a:txBody>
                  <a:tcPr marL="64616" marR="64616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  <a:sym typeface="Calibri"/>
                        </a:rPr>
                        <a:t>No aplica</a:t>
                      </a:r>
                    </a:p>
                  </a:txBody>
                  <a:tcPr marL="64616" marR="64616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  <a:sym typeface="Calibri"/>
                        </a:rPr>
                        <a:t>Consulta directa</a:t>
                      </a:r>
                      <a:r>
                        <a:rPr lang="es-CO" sz="1300" baseline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  <a:sym typeface="Calibri"/>
                        </a:rPr>
                        <a:t> con sector productivo, validación MEN</a:t>
                      </a:r>
                      <a:endParaRPr lang="es-CO" sz="13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+mn-ea"/>
                        <a:cs typeface="Calibri" pitchFamily="34" charset="0"/>
                        <a:sym typeface="Calibri"/>
                      </a:endParaRPr>
                    </a:p>
                  </a:txBody>
                  <a:tcPr marL="64616" marR="64616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84607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50"/>
          <p:cNvSpPr/>
          <p:nvPr/>
        </p:nvSpPr>
        <p:spPr>
          <a:xfrm>
            <a:off x="0" y="211270"/>
            <a:ext cx="9136063" cy="1054100"/>
          </a:xfrm>
          <a:prstGeom prst="rect">
            <a:avLst/>
          </a:prstGeom>
          <a:solidFill>
            <a:srgbClr val="353588"/>
          </a:solidFill>
          <a:ln w="12700">
            <a:miter lim="400000"/>
          </a:ln>
          <a:effectLst>
            <a:outerShdw blurRad="38100" dir="5400000" rotWithShape="0">
              <a:srgbClr val="9A403E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marL="0" lvl="1" indent="457200" algn="r" fontAlgn="auto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sz="4500" b="1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" name="Shape 51"/>
          <p:cNvSpPr>
            <a:spLocks noChangeArrowheads="1"/>
          </p:cNvSpPr>
          <p:nvPr/>
        </p:nvSpPr>
        <p:spPr bwMode="auto">
          <a:xfrm>
            <a:off x="174749" y="276838"/>
            <a:ext cx="8590164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1pPr>
            <a:lvl2pPr indent="4572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9pPr>
          </a:lstStyle>
          <a:p>
            <a:pPr marL="0" indent="0"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es-CO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4. Una mirada a la propuesta de indicadores para la medición de brechas de capital humano (VI)</a:t>
            </a:r>
          </a:p>
        </p:txBody>
      </p:sp>
      <p:sp>
        <p:nvSpPr>
          <p:cNvPr id="7" name="Rectángulo 6"/>
          <p:cNvSpPr/>
          <p:nvPr/>
        </p:nvSpPr>
        <p:spPr>
          <a:xfrm>
            <a:off x="1863279" y="1762816"/>
            <a:ext cx="1879425" cy="338554"/>
          </a:xfrm>
          <a:prstGeom prst="rect">
            <a:avLst/>
          </a:prstGeom>
          <a:solidFill>
            <a:srgbClr val="002060"/>
          </a:solidFill>
        </p:spPr>
        <p:txBody>
          <a:bodyPr wrap="none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Brechas de calidad</a:t>
            </a:r>
            <a:r>
              <a:rPr lang="es-CO" sz="1600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CO" sz="1600" dirty="0">
              <a:solidFill>
                <a:schemeClr val="bg1"/>
              </a:solidFill>
            </a:endParaRPr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4135185"/>
              </p:ext>
            </p:extLst>
          </p:nvPr>
        </p:nvGraphicFramePr>
        <p:xfrm>
          <a:off x="272949" y="2463171"/>
          <a:ext cx="8590163" cy="341001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108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19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83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71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944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70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Método de estimación o cálculo</a:t>
                      </a:r>
                      <a:endParaRPr lang="es-CO" sz="1400" b="1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libri"/>
                        <a:cs typeface="Times New Roman"/>
                      </a:endParaRPr>
                    </a:p>
                  </a:txBody>
                  <a:tcPr marL="64616" marR="6461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Nombre del indicador</a:t>
                      </a:r>
                      <a:endParaRPr lang="es-CO" sz="1400" b="1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libri"/>
                        <a:cs typeface="Times New Roman"/>
                      </a:endParaRPr>
                    </a:p>
                  </a:txBody>
                  <a:tcPr marL="64616" marR="6461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Metodología de cálculo</a:t>
                      </a:r>
                      <a:endParaRPr lang="es-CO" sz="1400" b="1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libri"/>
                        <a:cs typeface="Times New Roman"/>
                      </a:endParaRPr>
                    </a:p>
                  </a:txBody>
                  <a:tcPr marL="64616" marR="6461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Fórmula de cálculo</a:t>
                      </a:r>
                      <a:endParaRPr lang="es-CO" sz="1400" b="1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libri"/>
                        <a:cs typeface="Times New Roman"/>
                      </a:endParaRPr>
                    </a:p>
                  </a:txBody>
                  <a:tcPr marL="64616" marR="6461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Fuente de información</a:t>
                      </a:r>
                      <a:endParaRPr lang="es-CO" sz="1400" b="1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libri"/>
                        <a:cs typeface="Times New Roman"/>
                      </a:endParaRPr>
                    </a:p>
                  </a:txBody>
                  <a:tcPr marL="64616" marR="64616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47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Calibri"/>
                          <a:cs typeface="Calibri" pitchFamily="34" charset="0"/>
                        </a:rPr>
                        <a:t>Cualitativo</a:t>
                      </a:r>
                    </a:p>
                  </a:txBody>
                  <a:tcPr marL="64616" marR="64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Calibri"/>
                          <a:cs typeface="Calibri" pitchFamily="34" charset="0"/>
                          <a:sym typeface="Calibri"/>
                        </a:rPr>
                        <a:t>Brechas de calidad en la formación</a:t>
                      </a:r>
                    </a:p>
                  </a:txBody>
                  <a:tcPr marL="64616" marR="64616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Calibri"/>
                          <a:cs typeface="Calibri" pitchFamily="34" charset="0"/>
                          <a:sym typeface="Calibri"/>
                        </a:rPr>
                        <a:t>Este es un análisis subyacente a la identificación de brechas de pertinencia de la oferta educativa y se identifican brechas de calidad cuando la</a:t>
                      </a:r>
                      <a:r>
                        <a:rPr lang="es-CO" sz="1400" baseline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Calibri"/>
                          <a:cs typeface="Calibri" pitchFamily="34" charset="0"/>
                          <a:sym typeface="Calibri"/>
                        </a:rPr>
                        <a:t> demanda manifiesta deficiencia en competencias en las cuales  la oferta educativa sí forma</a:t>
                      </a:r>
                      <a:endParaRPr lang="es-CO" sz="14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Calibri"/>
                        <a:cs typeface="Calibri" pitchFamily="34" charset="0"/>
                        <a:sym typeface="Calibri"/>
                      </a:endParaRPr>
                    </a:p>
                  </a:txBody>
                  <a:tcPr marL="64616" marR="64616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  <a:sym typeface="Calibri"/>
                        </a:rPr>
                        <a:t>No aplica</a:t>
                      </a:r>
                    </a:p>
                  </a:txBody>
                  <a:tcPr marL="64616" marR="64616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4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+mn-ea"/>
                        <a:cs typeface="Calibri" pitchFamily="34" charset="0"/>
                        <a:sym typeface="Calibri"/>
                      </a:endParaRP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  <a:sym typeface="Calibri"/>
                        </a:rPr>
                        <a:t>Para demanda laboral: Vacantes SPE, estudios y entrevistas realizadas a empresas, entrevistas a head hunters y a centros de empleo.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4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+mn-ea"/>
                        <a:cs typeface="Calibri" pitchFamily="34" charset="0"/>
                        <a:sym typeface="Calibri"/>
                      </a:endParaRP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Calibri"/>
                          <a:cs typeface="Times New Roman"/>
                          <a:sym typeface="Calibri"/>
                        </a:rPr>
                        <a:t>Para oferta educativa: SNIES, SIET, SACES (MEN), entrevistas a instituciones</a:t>
                      </a:r>
                      <a:r>
                        <a:rPr lang="es-CO" sz="1400" baseline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Calibri"/>
                          <a:cs typeface="Times New Roman"/>
                          <a:sym typeface="Calibri"/>
                        </a:rPr>
                        <a:t> educativas</a:t>
                      </a:r>
                      <a:endParaRPr lang="es-CO" sz="14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Calibri"/>
                        <a:cs typeface="Times New Roman"/>
                        <a:sym typeface="Calibri"/>
                      </a:endParaRP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4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+mn-ea"/>
                        <a:cs typeface="Calibri" pitchFamily="34" charset="0"/>
                        <a:sym typeface="Calibri"/>
                      </a:endParaRPr>
                    </a:p>
                  </a:txBody>
                  <a:tcPr marL="64616" marR="64616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0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49" y="1623806"/>
            <a:ext cx="1055537" cy="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3260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50"/>
          <p:cNvSpPr/>
          <p:nvPr/>
        </p:nvSpPr>
        <p:spPr>
          <a:xfrm>
            <a:off x="0" y="211270"/>
            <a:ext cx="9136063" cy="1054100"/>
          </a:xfrm>
          <a:prstGeom prst="rect">
            <a:avLst/>
          </a:prstGeom>
          <a:solidFill>
            <a:srgbClr val="353588"/>
          </a:solidFill>
          <a:ln w="12700">
            <a:miter lim="400000"/>
          </a:ln>
          <a:effectLst>
            <a:outerShdw blurRad="38100" dir="5400000" rotWithShape="0">
              <a:srgbClr val="9A403E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marL="0" lvl="1" indent="457200" algn="r" fontAlgn="auto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sz="4500" b="1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" name="Shape 51"/>
          <p:cNvSpPr>
            <a:spLocks noChangeArrowheads="1"/>
          </p:cNvSpPr>
          <p:nvPr/>
        </p:nvSpPr>
        <p:spPr bwMode="auto">
          <a:xfrm>
            <a:off x="174749" y="276838"/>
            <a:ext cx="8590164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1pPr>
            <a:lvl2pPr indent="4572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9pPr>
          </a:lstStyle>
          <a:p>
            <a:pPr marL="0" indent="0"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es-CO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4. Una mirada a la propuesta de indicadores para la medición de brechas de capital humano (VII)</a:t>
            </a:r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229265"/>
              </p:ext>
            </p:extLst>
          </p:nvPr>
        </p:nvGraphicFramePr>
        <p:xfrm>
          <a:off x="272948" y="2056968"/>
          <a:ext cx="8590165" cy="328163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499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50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53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58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538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424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3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Método de estimación o cálculo</a:t>
                      </a:r>
                      <a:endParaRPr lang="es-CO" sz="1300" b="1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libri"/>
                        <a:cs typeface="Times New Roman"/>
                      </a:endParaRPr>
                    </a:p>
                  </a:txBody>
                  <a:tcPr marL="64616" marR="6461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3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Nombre del indicador</a:t>
                      </a:r>
                      <a:endParaRPr lang="es-CO" sz="1300" b="1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libri"/>
                        <a:cs typeface="Times New Roman"/>
                      </a:endParaRPr>
                    </a:p>
                  </a:txBody>
                  <a:tcPr marL="64616" marR="6461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3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Metodología de cálculo</a:t>
                      </a:r>
                      <a:endParaRPr lang="es-CO" sz="1300" b="1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libri"/>
                        <a:cs typeface="Times New Roman"/>
                      </a:endParaRPr>
                    </a:p>
                  </a:txBody>
                  <a:tcPr marL="64616" marR="6461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3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Fórmula de cálculo</a:t>
                      </a:r>
                      <a:endParaRPr lang="es-CO" sz="1300" b="1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libri"/>
                        <a:cs typeface="Times New Roman"/>
                      </a:endParaRPr>
                    </a:p>
                  </a:txBody>
                  <a:tcPr marL="64616" marR="6461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300" b="1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Fuente de información</a:t>
                      </a:r>
                      <a:endParaRPr lang="es-CO" sz="1300" b="1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libri"/>
                        <a:cs typeface="Times New Roman"/>
                      </a:endParaRPr>
                    </a:p>
                  </a:txBody>
                  <a:tcPr marL="64616" marR="64616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9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3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Calibri"/>
                          <a:cs typeface="Calibri" pitchFamily="34" charset="0"/>
                        </a:rPr>
                        <a:t>Cualitativo</a:t>
                      </a:r>
                    </a:p>
                  </a:txBody>
                  <a:tcPr marL="64616" marR="646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3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  <a:sym typeface="Calibri"/>
                        </a:rPr>
                        <a:t>Desajuste de las competencias entre demanda y oferta laboral</a:t>
                      </a:r>
                    </a:p>
                  </a:txBody>
                  <a:tcPr marL="64616" marR="64616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  <a:sym typeface="Calibri"/>
                        </a:rPr>
                        <a:t>Se realiza un análisis cualitativo de la información a través de una metodología de análisis de texto, de las competencias demandadas por el sector productivo y de la información de competencias con las que cuenta la oferta laboral y se  evalúa el </a:t>
                      </a:r>
                      <a:r>
                        <a:rPr lang="es-CO" sz="1300" i="1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  <a:sym typeface="Calibri"/>
                        </a:rPr>
                        <a:t>mismatch</a:t>
                      </a:r>
                      <a:r>
                        <a:rPr lang="es-CO" sz="13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  <a:sym typeface="Calibri"/>
                        </a:rPr>
                        <a:t> existente</a:t>
                      </a:r>
                    </a:p>
                  </a:txBody>
                  <a:tcPr marL="64616" marR="64616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  <a:sym typeface="Calibri"/>
                        </a:rPr>
                        <a:t>No aplica</a:t>
                      </a:r>
                    </a:p>
                  </a:txBody>
                  <a:tcPr marL="64616" marR="64616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  <a:sym typeface="Calibri"/>
                        </a:rPr>
                        <a:t>Para demanda laboral: Vacantes SPE, estudios y entrevistas realizadas  a empresas, entrevistas a head hunters y a centros de empleo (metodología PNUD).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3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+mn-ea"/>
                        <a:cs typeface="Calibri" pitchFamily="34" charset="0"/>
                        <a:sym typeface="Calibri"/>
                      </a:endParaRP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  <a:sym typeface="Calibri"/>
                        </a:rPr>
                        <a:t>Para oferta laboral: Base de oferentes SPE, información de grupos poblacionales de interés que se quieran focalizar (por ejemplo, víctimas, reintegrados, entre otros),</a:t>
                      </a:r>
                      <a:r>
                        <a:rPr lang="es-CO" sz="1300" baseline="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  <a:sym typeface="Calibri"/>
                        </a:rPr>
                        <a:t> b</a:t>
                      </a:r>
                      <a:r>
                        <a:rPr lang="es-CO" sz="13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Calibri" pitchFamily="34" charset="0"/>
                          <a:sym typeface="Calibri"/>
                        </a:rPr>
                        <a:t>ase de pruebas psicotécnicas del SPE</a:t>
                      </a:r>
                    </a:p>
                  </a:txBody>
                  <a:tcPr marL="64616" marR="64616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Rectángulo 7"/>
          <p:cNvSpPr/>
          <p:nvPr/>
        </p:nvSpPr>
        <p:spPr>
          <a:xfrm>
            <a:off x="1697368" y="1441893"/>
            <a:ext cx="2446888" cy="338554"/>
          </a:xfrm>
          <a:prstGeom prst="rect">
            <a:avLst/>
          </a:prstGeom>
          <a:solidFill>
            <a:srgbClr val="002060"/>
          </a:solidFill>
        </p:spPr>
        <p:txBody>
          <a:bodyPr wrap="none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Brechas de competencias </a:t>
            </a:r>
            <a:endParaRPr lang="es-CO" sz="1600" dirty="0">
              <a:solidFill>
                <a:schemeClr val="bg1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20" y="1379508"/>
            <a:ext cx="987656" cy="563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486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/>
        </p:nvSpPr>
        <p:spPr>
          <a:xfrm>
            <a:off x="-15714" y="476672"/>
            <a:ext cx="9159713" cy="880155"/>
          </a:xfrm>
          <a:prstGeom prst="rect">
            <a:avLst/>
          </a:prstGeom>
          <a:solidFill>
            <a:srgbClr val="353588"/>
          </a:solidFill>
          <a:ln w="12700">
            <a:miter lim="400000"/>
          </a:ln>
          <a:effectLst>
            <a:outerShdw blurRad="38100" dir="5400000" rotWithShape="0">
              <a:srgbClr val="9A403E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1" algn="r">
              <a:defRPr sz="45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67" name="Shape 67"/>
          <p:cNvSpPr/>
          <p:nvPr/>
        </p:nvSpPr>
        <p:spPr>
          <a:xfrm>
            <a:off x="-38637" y="695615"/>
            <a:ext cx="9144000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s-CO" sz="2800" b="1" dirty="0">
                <a:solidFill>
                  <a:schemeClr val="bg1"/>
                </a:solidFill>
                <a:latin typeface="Garamond" panose="02020404030301010803" pitchFamily="18" charset="0"/>
                <a:cs typeface="Arial" pitchFamily="34" charset="0"/>
              </a:rPr>
              <a:t>3. Metodología de Prospectiva Laboral Cualitativa</a:t>
            </a: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518864" y="1927373"/>
            <a:ext cx="8229600" cy="409391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marL="783771" indent="-326571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marL="1219200" indent="-3048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3pPr>
            <a:lvl4pPr marL="1737360" indent="-365760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4pPr>
            <a:lvl5pPr marL="2194560" indent="-365760">
              <a:spcBef>
                <a:spcPts val="700"/>
              </a:spcBef>
              <a:buSzPct val="100000"/>
              <a:buFont typeface="Arial"/>
              <a:buChar char="»"/>
              <a:defRPr sz="3200">
                <a:latin typeface="Calibri"/>
                <a:ea typeface="Calibri"/>
                <a:cs typeface="Calibri"/>
                <a:sym typeface="Calibri"/>
              </a:defRPr>
            </a:lvl5pPr>
            <a:lvl6pPr marL="2651760" indent="-36576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6pPr>
            <a:lvl7pPr marL="3108960" indent="-36576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7pPr>
            <a:lvl8pPr marL="3566159" indent="-365759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8pPr>
            <a:lvl9pPr marL="4023359" indent="-365759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just"/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3 Marcador de contenido"/>
          <p:cNvGraphicFramePr>
            <a:graphicFrameLocks/>
          </p:cNvGraphicFramePr>
          <p:nvPr/>
        </p:nvGraphicFramePr>
        <p:xfrm>
          <a:off x="305508" y="1483694"/>
          <a:ext cx="8517267" cy="34820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5" name="14 Grupo"/>
          <p:cNvGrpSpPr/>
          <p:nvPr/>
        </p:nvGrpSpPr>
        <p:grpSpPr>
          <a:xfrm>
            <a:off x="542370" y="4702441"/>
            <a:ext cx="2257226" cy="1318847"/>
            <a:chOff x="-1029800" y="1396941"/>
            <a:chExt cx="1725153" cy="2338276"/>
          </a:xfrm>
        </p:grpSpPr>
        <p:sp>
          <p:nvSpPr>
            <p:cNvPr id="16" name="15 Rectángulo redondeado"/>
            <p:cNvSpPr/>
            <p:nvPr/>
          </p:nvSpPr>
          <p:spPr>
            <a:xfrm>
              <a:off x="-1029800" y="1396941"/>
              <a:ext cx="1725153" cy="2338276"/>
            </a:xfrm>
            <a:prstGeom prst="roundRect">
              <a:avLst>
                <a:gd name="adj" fmla="val 10000"/>
              </a:avLst>
            </a:prstGeom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16 Rectángulo"/>
            <p:cNvSpPr/>
            <p:nvPr/>
          </p:nvSpPr>
          <p:spPr>
            <a:xfrm>
              <a:off x="-1010980" y="1651859"/>
              <a:ext cx="1706333" cy="1828439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spcBef>
                  <a:spcPct val="0"/>
                </a:spcBef>
              </a:pPr>
              <a:r>
                <a:rPr lang="es-CO" sz="1600" dirty="0">
                  <a:solidFill>
                    <a:schemeClr val="tx1"/>
                  </a:solidFill>
                  <a:latin typeface="Garamond" panose="02020404030301010803" pitchFamily="18" charset="0"/>
                  <a:cs typeface="Arial" pitchFamily="34" charset="0"/>
                </a:rPr>
                <a:t>Identificación de tendencias con mayor difusión en el futuro y su horizonte temporal</a:t>
              </a:r>
              <a:endParaRPr lang="es-CO" sz="1600" b="1" kern="1200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  <a:cs typeface="Arial" pitchFamily="34" charset="0"/>
              </a:endParaRPr>
            </a:p>
          </p:txBody>
        </p:sp>
      </p:grpSp>
      <p:sp>
        <p:nvSpPr>
          <p:cNvPr id="21" name="20 Flecha abajo"/>
          <p:cNvSpPr/>
          <p:nvPr/>
        </p:nvSpPr>
        <p:spPr>
          <a:xfrm>
            <a:off x="1419329" y="4336085"/>
            <a:ext cx="280554" cy="342900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2" name="21 Flecha abajo"/>
          <p:cNvSpPr/>
          <p:nvPr/>
        </p:nvSpPr>
        <p:spPr>
          <a:xfrm>
            <a:off x="7542150" y="4238228"/>
            <a:ext cx="280554" cy="342900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pSp>
        <p:nvGrpSpPr>
          <p:cNvPr id="23" name="17 Grupo"/>
          <p:cNvGrpSpPr/>
          <p:nvPr/>
        </p:nvGrpSpPr>
        <p:grpSpPr>
          <a:xfrm>
            <a:off x="3537933" y="4738866"/>
            <a:ext cx="2579537" cy="1108449"/>
            <a:chOff x="312534" y="1467430"/>
            <a:chExt cx="1745791" cy="1812170"/>
          </a:xfrm>
        </p:grpSpPr>
        <p:sp>
          <p:nvSpPr>
            <p:cNvPr id="24" name="18 Rectángulo redondeado"/>
            <p:cNvSpPr/>
            <p:nvPr/>
          </p:nvSpPr>
          <p:spPr>
            <a:xfrm>
              <a:off x="312534" y="1553957"/>
              <a:ext cx="1520457" cy="1725643"/>
            </a:xfrm>
            <a:prstGeom prst="roundRect">
              <a:avLst>
                <a:gd name="adj" fmla="val 10000"/>
              </a:avLst>
            </a:prstGeom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/>
              <a:r>
                <a:rPr lang="es-CO" sz="1600" dirty="0">
                  <a:latin typeface="Garamond" panose="02020404030301010803" pitchFamily="18" charset="0"/>
                  <a:cs typeface="Arial" panose="020B0604020202020204" pitchFamily="34" charset="0"/>
                </a:rPr>
                <a:t>Identificación de cargos impactados por difusión de tendencias</a:t>
              </a:r>
              <a:endParaRPr lang="es-CO" sz="1600" b="1" dirty="0">
                <a:solidFill>
                  <a:schemeClr val="accent4">
                    <a:lumMod val="75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5" name="19 Rectángulo"/>
            <p:cNvSpPr/>
            <p:nvPr/>
          </p:nvSpPr>
          <p:spPr>
            <a:xfrm>
              <a:off x="351992" y="1467430"/>
              <a:ext cx="1706333" cy="1706333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CO" sz="1400" kern="1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6" name="20 Flecha abajo"/>
          <p:cNvSpPr/>
          <p:nvPr/>
        </p:nvSpPr>
        <p:spPr>
          <a:xfrm>
            <a:off x="4520951" y="4281965"/>
            <a:ext cx="280554" cy="342900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Abrir llave 1"/>
          <p:cNvSpPr/>
          <p:nvPr/>
        </p:nvSpPr>
        <p:spPr>
          <a:xfrm rot="5400000">
            <a:off x="5647229" y="22316"/>
            <a:ext cx="343598" cy="3701845"/>
          </a:xfrm>
          <a:prstGeom prst="leftBrace">
            <a:avLst>
              <a:gd name="adj1" fmla="val 8332"/>
              <a:gd name="adj2" fmla="val 50752"/>
            </a:avLst>
          </a:prstGeom>
          <a:noFill/>
          <a:ln w="25400" cap="flat">
            <a:solidFill>
              <a:srgbClr val="4F81BD"/>
            </a:solidFill>
            <a:prstDash val="solid"/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grpSp>
        <p:nvGrpSpPr>
          <p:cNvPr id="27" name="17 Grupo"/>
          <p:cNvGrpSpPr/>
          <p:nvPr/>
        </p:nvGrpSpPr>
        <p:grpSpPr>
          <a:xfrm>
            <a:off x="4641087" y="1389173"/>
            <a:ext cx="2857299" cy="357855"/>
            <a:chOff x="298906" y="1414344"/>
            <a:chExt cx="1759419" cy="2149679"/>
          </a:xfrm>
        </p:grpSpPr>
        <p:sp>
          <p:nvSpPr>
            <p:cNvPr id="28" name="18 Rectángulo redondeado"/>
            <p:cNvSpPr/>
            <p:nvPr/>
          </p:nvSpPr>
          <p:spPr>
            <a:xfrm>
              <a:off x="298906" y="1414344"/>
              <a:ext cx="1520457" cy="2149679"/>
            </a:xfrm>
            <a:prstGeom prst="roundRect">
              <a:avLst>
                <a:gd name="adj" fmla="val 10000"/>
              </a:avLst>
            </a:prstGeom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/>
              <a:r>
                <a:rPr lang="es-CO" sz="1400" b="1" dirty="0">
                  <a:solidFill>
                    <a:schemeClr val="accent5">
                      <a:lumMod val="75000"/>
                    </a:schemeClr>
                  </a:solidFill>
                  <a:latin typeface="Garamond" panose="02020404030301010803" pitchFamily="18" charset="0"/>
                  <a:cs typeface="Arial" panose="020B0604020202020204" pitchFamily="34" charset="0"/>
                </a:rPr>
                <a:t>Impactos Ocupacionales</a:t>
              </a:r>
            </a:p>
          </p:txBody>
        </p:sp>
        <p:sp>
          <p:nvSpPr>
            <p:cNvPr id="29" name="19 Rectángulo"/>
            <p:cNvSpPr/>
            <p:nvPr/>
          </p:nvSpPr>
          <p:spPr>
            <a:xfrm>
              <a:off x="351992" y="1467430"/>
              <a:ext cx="1706333" cy="1706333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CO" sz="1400" kern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6" name="35 Grupo"/>
          <p:cNvGrpSpPr/>
          <p:nvPr/>
        </p:nvGrpSpPr>
        <p:grpSpPr>
          <a:xfrm>
            <a:off x="6067113" y="4653136"/>
            <a:ext cx="2994670" cy="1439373"/>
            <a:chOff x="124606" y="1414344"/>
            <a:chExt cx="1933719" cy="2149679"/>
          </a:xfrm>
        </p:grpSpPr>
        <p:sp>
          <p:nvSpPr>
            <p:cNvPr id="37" name="36 Rectángulo redondeado"/>
            <p:cNvSpPr/>
            <p:nvPr/>
          </p:nvSpPr>
          <p:spPr>
            <a:xfrm>
              <a:off x="124606" y="1414344"/>
              <a:ext cx="1903646" cy="2149679"/>
            </a:xfrm>
            <a:prstGeom prst="roundRect">
              <a:avLst>
                <a:gd name="adj" fmla="val 10000"/>
              </a:avLst>
            </a:prstGeom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/>
              <a:r>
                <a:rPr lang="es-CO" sz="1600" dirty="0">
                  <a:latin typeface="Garamond" panose="02020404030301010803" pitchFamily="18" charset="0"/>
                  <a:cs typeface="Arial" panose="020B0604020202020204" pitchFamily="34" charset="0"/>
                </a:rPr>
                <a:t>Impactos de tendencias sobre los cargos del sector y sus competencias </a:t>
              </a:r>
            </a:p>
            <a:p>
              <a:pPr algn="ctr"/>
              <a:r>
                <a:rPr lang="es-CO" sz="1600" b="1" dirty="0">
                  <a:solidFill>
                    <a:schemeClr val="accent5">
                      <a:lumMod val="75000"/>
                    </a:schemeClr>
                  </a:solidFill>
                  <a:latin typeface="Garamond" panose="02020404030301010803" pitchFamily="18" charset="0"/>
                  <a:cs typeface="Arial" panose="020B0604020202020204" pitchFamily="34" charset="0"/>
                </a:rPr>
                <a:t>(Entrevistas semiestructuradas)</a:t>
              </a:r>
            </a:p>
          </p:txBody>
        </p:sp>
        <p:sp>
          <p:nvSpPr>
            <p:cNvPr id="38" name="37 Rectángulo"/>
            <p:cNvSpPr/>
            <p:nvPr/>
          </p:nvSpPr>
          <p:spPr>
            <a:xfrm>
              <a:off x="351992" y="1467430"/>
              <a:ext cx="1706333" cy="1706333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CO" sz="1400" kern="1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8355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50"/>
          <p:cNvSpPr/>
          <p:nvPr/>
        </p:nvSpPr>
        <p:spPr>
          <a:xfrm>
            <a:off x="0" y="430213"/>
            <a:ext cx="9136063" cy="1054100"/>
          </a:xfrm>
          <a:prstGeom prst="rect">
            <a:avLst/>
          </a:prstGeom>
          <a:solidFill>
            <a:srgbClr val="353588"/>
          </a:solidFill>
          <a:ln w="12700">
            <a:miter lim="400000"/>
          </a:ln>
          <a:effectLst>
            <a:outerShdw blurRad="38100" dir="5400000" rotWithShape="0">
              <a:srgbClr val="9A403E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marL="0" lvl="1" indent="457200" algn="r" fontAlgn="auto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sz="4500" b="1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" name="Shape 51"/>
          <p:cNvSpPr>
            <a:spLocks noChangeArrowheads="1"/>
          </p:cNvSpPr>
          <p:nvPr/>
        </p:nvSpPr>
        <p:spPr bwMode="auto">
          <a:xfrm>
            <a:off x="-323850" y="620713"/>
            <a:ext cx="92487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1pPr>
            <a:lvl2pPr indent="4572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9pPr>
          </a:lstStyle>
          <a:p>
            <a:pPr marL="0" lvl="1" algn="ctr" eaLnBrk="1" hangingPunct="1"/>
            <a:r>
              <a:rPr lang="es-CO" altLang="es-CO" sz="2800" b="1" dirty="0">
                <a:solidFill>
                  <a:srgbClr val="FFFFFF"/>
                </a:solidFill>
                <a:latin typeface="Garamond" pitchFamily="18" charset="0"/>
                <a:sym typeface="Verdana" pitchFamily="34" charset="0"/>
              </a:rPr>
              <a:t>Tabla de Contenido</a:t>
            </a:r>
            <a:endParaRPr lang="es-ES" altLang="es-CO" sz="2800" b="1" dirty="0">
              <a:solidFill>
                <a:srgbClr val="FFFFFF"/>
              </a:solidFill>
              <a:latin typeface="Garamond" pitchFamily="18" charset="0"/>
              <a:sym typeface="Verdana" pitchFamily="34" charset="0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683568" y="1556792"/>
            <a:ext cx="7559675" cy="489108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45719" rIns="45719"/>
          <a:lstStyle>
            <a:lvl1pPr marL="342900" indent="-3429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marL="783771" indent="-326571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marL="1219200" indent="-3048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3pPr>
            <a:lvl4pPr marL="1737360" indent="-365760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4pPr>
            <a:lvl5pPr marL="2194560" indent="-365760">
              <a:spcBef>
                <a:spcPts val="700"/>
              </a:spcBef>
              <a:buSzPct val="100000"/>
              <a:buFont typeface="Arial"/>
              <a:buChar char="»"/>
              <a:defRPr sz="3200">
                <a:latin typeface="Calibri"/>
                <a:ea typeface="Calibri"/>
                <a:cs typeface="Calibri"/>
                <a:sym typeface="Calibri"/>
              </a:defRPr>
            </a:lvl5pPr>
            <a:lvl6pPr marL="2651760" indent="-36576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6pPr>
            <a:lvl7pPr marL="3108960" indent="-36576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7pPr>
            <a:lvl8pPr marL="3566159" indent="-365759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8pPr>
            <a:lvl9pPr marL="4023359" indent="-365759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 algn="just" fontAlgn="auto">
              <a:spcAft>
                <a:spcPts val="0"/>
              </a:spcAft>
              <a:buFont typeface="Arial"/>
              <a:buNone/>
              <a:defRPr/>
            </a:pPr>
            <a:endParaRPr lang="es-ES" sz="2200" b="1" kern="0" dirty="0">
              <a:solidFill>
                <a:schemeClr val="accent4">
                  <a:lumMod val="50000"/>
                </a:schemeClr>
              </a:solidFill>
              <a:latin typeface="Garamond" panose="02020404030301010803" pitchFamily="18" charset="0"/>
              <a:cs typeface="Arial" pitchFamily="34" charset="0"/>
            </a:endParaRPr>
          </a:p>
          <a:p>
            <a:pPr marL="457200" indent="-457200" algn="just" fontAlgn="auto">
              <a:spcBef>
                <a:spcPts val="5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CO" sz="2200" dirty="0">
                <a:latin typeface="Garamond" panose="02020404030301010803" pitchFamily="18" charset="0"/>
              </a:rPr>
              <a:t>¿Qué es una brecha de capital humano?</a:t>
            </a:r>
          </a:p>
          <a:p>
            <a:pPr marL="457200" indent="-457200" algn="just" fontAlgn="auto">
              <a:spcBef>
                <a:spcPts val="5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CO" sz="2200" dirty="0">
                <a:latin typeface="Garamond" panose="02020404030301010803" pitchFamily="18" charset="0"/>
              </a:rPr>
              <a:t>Antecedentes</a:t>
            </a:r>
          </a:p>
          <a:p>
            <a:pPr marL="457200" indent="-457200" algn="just" fontAlgn="auto">
              <a:spcBef>
                <a:spcPts val="5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CO" sz="2200" dirty="0">
                <a:latin typeface="Garamond" panose="02020404030301010803" pitchFamily="18" charset="0"/>
              </a:rPr>
              <a:t>Caracterización de las tipologías de brechas</a:t>
            </a:r>
          </a:p>
          <a:p>
            <a:pPr marL="457200" indent="-457200" algn="just" fontAlgn="auto">
              <a:spcBef>
                <a:spcPts val="5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CO" sz="2200" dirty="0">
                <a:latin typeface="Garamond" panose="02020404030301010803" pitchFamily="18" charset="0"/>
              </a:rPr>
              <a:t>Una mirada a la propuesta de indicadores para la medición de brechas de capital humano</a:t>
            </a:r>
            <a:endParaRPr lang="es-CO" sz="2200" kern="0" dirty="0">
              <a:solidFill>
                <a:sysClr val="windowText" lastClr="000000"/>
              </a:solidFill>
              <a:latin typeface="Garamond" panose="02020404030301010803" pitchFamily="18" charset="0"/>
            </a:endParaRPr>
          </a:p>
          <a:p>
            <a:pPr marL="457200" indent="-457200" fontAlgn="auto">
              <a:spcBef>
                <a:spcPts val="50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s-CO" sz="2200" kern="0" dirty="0">
              <a:solidFill>
                <a:sysClr val="windowText" lastClr="000000"/>
              </a:solidFill>
              <a:latin typeface="Garamond" panose="02020404030301010803" pitchFamily="18" charset="0"/>
            </a:endParaRPr>
          </a:p>
          <a:p>
            <a:pPr marL="0" indent="0" algn="just" fontAlgn="auto">
              <a:spcBef>
                <a:spcPts val="500"/>
              </a:spcBef>
              <a:spcAft>
                <a:spcPts val="0"/>
              </a:spcAft>
              <a:buFont typeface="Arial"/>
              <a:buNone/>
              <a:defRPr/>
            </a:pPr>
            <a:endParaRPr lang="es-CO" sz="2200" kern="0" dirty="0">
              <a:solidFill>
                <a:sysClr val="windowText" lastClr="000000"/>
              </a:solidFill>
              <a:latin typeface="Garamond" panose="02020404030301010803" pitchFamily="18" charset="0"/>
            </a:endParaRPr>
          </a:p>
          <a:p>
            <a:pPr marL="0" indent="0" algn="just" fontAlgn="auto">
              <a:spcBef>
                <a:spcPts val="500"/>
              </a:spcBef>
              <a:spcAft>
                <a:spcPts val="0"/>
              </a:spcAft>
              <a:buFont typeface="Arial"/>
              <a:buNone/>
              <a:defRPr/>
            </a:pPr>
            <a:endParaRPr lang="es-CO" sz="2200" kern="0" dirty="0">
              <a:solidFill>
                <a:sysClr val="windowText" lastClr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6116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/>
        </p:nvSpPr>
        <p:spPr>
          <a:xfrm>
            <a:off x="-15714" y="476672"/>
            <a:ext cx="9159713" cy="880155"/>
          </a:xfrm>
          <a:prstGeom prst="rect">
            <a:avLst/>
          </a:prstGeom>
          <a:solidFill>
            <a:srgbClr val="353588"/>
          </a:solidFill>
          <a:ln w="12700">
            <a:miter lim="400000"/>
          </a:ln>
          <a:effectLst>
            <a:outerShdw blurRad="38100" dir="5400000" rotWithShape="0">
              <a:srgbClr val="9A403E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1" algn="r">
              <a:defRPr sz="45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67" name="Shape 67"/>
          <p:cNvSpPr/>
          <p:nvPr/>
        </p:nvSpPr>
        <p:spPr>
          <a:xfrm>
            <a:off x="-38637" y="695615"/>
            <a:ext cx="9144000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s-CO" sz="2800" b="1" dirty="0">
                <a:solidFill>
                  <a:schemeClr val="bg1"/>
                </a:solidFill>
                <a:latin typeface="Garamond" panose="02020404030301010803" pitchFamily="18" charset="0"/>
                <a:cs typeface="Arial" pitchFamily="34" charset="0"/>
              </a:rPr>
              <a:t>Ejemplo sector agrícola en contexto futuro</a:t>
            </a: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518864" y="1927373"/>
            <a:ext cx="8229600" cy="409391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marL="783771" indent="-326571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marL="1219200" indent="-3048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3pPr>
            <a:lvl4pPr marL="1737360" indent="-365760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4pPr>
            <a:lvl5pPr marL="2194560" indent="-365760">
              <a:spcBef>
                <a:spcPts val="700"/>
              </a:spcBef>
              <a:buSzPct val="100000"/>
              <a:buFont typeface="Arial"/>
              <a:buChar char="»"/>
              <a:defRPr sz="3200">
                <a:latin typeface="Calibri"/>
                <a:ea typeface="Calibri"/>
                <a:cs typeface="Calibri"/>
                <a:sym typeface="Calibri"/>
              </a:defRPr>
            </a:lvl5pPr>
            <a:lvl6pPr marL="2651760" indent="-36576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6pPr>
            <a:lvl7pPr marL="3108960" indent="-36576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7pPr>
            <a:lvl8pPr marL="3566159" indent="-365759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8pPr>
            <a:lvl9pPr marL="4023359" indent="-365759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just"/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3 Marcador de contenido"/>
          <p:cNvGraphicFramePr>
            <a:graphicFrameLocks/>
          </p:cNvGraphicFramePr>
          <p:nvPr/>
        </p:nvGraphicFramePr>
        <p:xfrm>
          <a:off x="305508" y="1483694"/>
          <a:ext cx="8517267" cy="34820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6" name="Objeto 5"/>
          <p:cNvGraphicFramePr>
            <a:graphicFrameLocks noChangeAspect="1"/>
          </p:cNvGraphicFramePr>
          <p:nvPr/>
        </p:nvGraphicFramePr>
        <p:xfrm>
          <a:off x="382453" y="2336017"/>
          <a:ext cx="8517267" cy="32345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" name="Hoja de cálculo" r:id="rId9" imgW="9410767" imgH="3019357" progId="Excel.Sheet.12">
                  <p:embed/>
                </p:oleObj>
              </mc:Choice>
              <mc:Fallback>
                <p:oleObj name="Hoja de cálculo" r:id="rId9" imgW="9410767" imgH="3019357" progId="Excel.Sheet.12">
                  <p:embed/>
                  <p:pic>
                    <p:nvPicPr>
                      <p:cNvPr id="6" name="Objeto 5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82453" y="2336017"/>
                        <a:ext cx="8517267" cy="32345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968400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50"/>
          <p:cNvSpPr/>
          <p:nvPr/>
        </p:nvSpPr>
        <p:spPr>
          <a:xfrm>
            <a:off x="0" y="211270"/>
            <a:ext cx="9136063" cy="1054100"/>
          </a:xfrm>
          <a:prstGeom prst="rect">
            <a:avLst/>
          </a:prstGeom>
          <a:solidFill>
            <a:srgbClr val="353588"/>
          </a:solidFill>
          <a:ln w="12700">
            <a:miter lim="400000"/>
          </a:ln>
          <a:effectLst>
            <a:outerShdw blurRad="38100" dir="5400000" rotWithShape="0">
              <a:srgbClr val="9A403E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marL="0" lvl="1" indent="457200" algn="r" fontAlgn="auto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sz="4500" b="1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" name="Shape 51"/>
          <p:cNvSpPr>
            <a:spLocks noChangeArrowheads="1"/>
          </p:cNvSpPr>
          <p:nvPr/>
        </p:nvSpPr>
        <p:spPr bwMode="auto">
          <a:xfrm>
            <a:off x="174749" y="276838"/>
            <a:ext cx="8590164" cy="1356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1pPr>
            <a:lvl2pPr indent="4572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9pPr>
          </a:lstStyle>
          <a:p>
            <a:pPr marL="0" indent="0" algn="ctr">
              <a:spcBef>
                <a:spcPts val="500"/>
              </a:spcBef>
              <a:defRPr/>
            </a:pPr>
            <a:r>
              <a:rPr lang="es-CO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¿Qué se requiere para el cálculo de los indicadores de la metodología de IMBCH? </a:t>
            </a:r>
            <a:endParaRPr lang="es-ES" altLang="es-CO" sz="2800" b="1" dirty="0">
              <a:solidFill>
                <a:schemeClr val="bg1"/>
              </a:solidFill>
              <a:latin typeface="Garamond" panose="02020404030301010803" pitchFamily="18" charset="0"/>
              <a:sym typeface="Verdana" pitchFamily="34" charset="0"/>
            </a:endParaRPr>
          </a:p>
          <a:p>
            <a:pPr marL="0" indent="0" algn="ctr" fontAlgn="auto">
              <a:spcBef>
                <a:spcPts val="500"/>
              </a:spcBef>
              <a:spcAft>
                <a:spcPts val="0"/>
              </a:spcAft>
              <a:defRPr/>
            </a:pPr>
            <a:endParaRPr lang="es-CO" sz="28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13" name="Rectángulo redondeado 12"/>
          <p:cNvSpPr/>
          <p:nvPr/>
        </p:nvSpPr>
        <p:spPr>
          <a:xfrm>
            <a:off x="631371" y="1465545"/>
            <a:ext cx="7870371" cy="5135671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  <a:latin typeface="Garamond" panose="02020404030301010803" pitchFamily="18" charset="0"/>
              </a:rPr>
              <a:t>Análisis de información secundaria:</a:t>
            </a:r>
          </a:p>
          <a:p>
            <a:pPr algn="ctr"/>
            <a:endParaRPr lang="es-CO" b="1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ctr"/>
            <a:r>
              <a:rPr lang="es-CO" b="1" dirty="0">
                <a:solidFill>
                  <a:schemeClr val="tx1"/>
                </a:solidFill>
                <a:latin typeface="Garamond" panose="02020404030301010803" pitchFamily="18" charset="0"/>
              </a:rPr>
              <a:t>Por el lado de la demanda: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s-CO" dirty="0">
                <a:solidFill>
                  <a:schemeClr val="tx1"/>
                </a:solidFill>
                <a:latin typeface="Garamond" panose="02020404030301010803" pitchFamily="18" charset="0"/>
              </a:rPr>
              <a:t>Datos vacantes SPE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s-CO" dirty="0">
                <a:solidFill>
                  <a:schemeClr val="tx1"/>
                </a:solidFill>
                <a:latin typeface="Garamond" panose="02020404030301010803" pitchFamily="18" charset="0"/>
              </a:rPr>
              <a:t>Perfiles ocupacionales SENA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s-CO" dirty="0">
                <a:solidFill>
                  <a:schemeClr val="tx1"/>
                </a:solidFill>
                <a:latin typeface="Garamond" panose="02020404030301010803" pitchFamily="18" charset="0"/>
              </a:rPr>
              <a:t>Estudios existentes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endParaRPr lang="es-CO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ctr"/>
            <a:r>
              <a:rPr lang="es-CO" b="1" dirty="0">
                <a:solidFill>
                  <a:schemeClr val="tx1"/>
                </a:solidFill>
                <a:latin typeface="Garamond" panose="02020404030301010803" pitchFamily="18" charset="0"/>
              </a:rPr>
              <a:t>Por el lado de la oferta educativa: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s-CO" dirty="0">
                <a:solidFill>
                  <a:schemeClr val="tx1"/>
                </a:solidFill>
                <a:latin typeface="Garamond" panose="02020404030301010803" pitchFamily="18" charset="0"/>
              </a:rPr>
              <a:t>SNIES, SACES, SIET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s-CO" dirty="0">
                <a:solidFill>
                  <a:schemeClr val="tx1"/>
                </a:solidFill>
                <a:latin typeface="Garamond" panose="02020404030301010803" pitchFamily="18" charset="0"/>
              </a:rPr>
              <a:t>Contenidos curriculares programas de educación superior, ETDH y SENA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s-CO" dirty="0">
                <a:solidFill>
                  <a:schemeClr val="tx1"/>
                </a:solidFill>
                <a:latin typeface="Garamond" panose="02020404030301010803" pitchFamily="18" charset="0"/>
              </a:rPr>
              <a:t>Información encontrada en las páginas web de las instituciones educativas</a:t>
            </a:r>
          </a:p>
          <a:p>
            <a:pPr algn="ctr"/>
            <a:endParaRPr lang="es-CO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ctr"/>
            <a:r>
              <a:rPr lang="es-CO" b="1" dirty="0">
                <a:solidFill>
                  <a:schemeClr val="tx1"/>
                </a:solidFill>
                <a:latin typeface="Garamond" panose="02020404030301010803" pitchFamily="18" charset="0"/>
              </a:rPr>
              <a:t>Levantamiento de información primaria: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s-CO" sz="2000" dirty="0">
                <a:solidFill>
                  <a:srgbClr val="FF0000"/>
                </a:solidFill>
                <a:latin typeface="Garamond" panose="02020404030301010803" pitchFamily="18" charset="0"/>
              </a:rPr>
              <a:t>Aplicación de entrevistas para:</a:t>
            </a:r>
          </a:p>
          <a:p>
            <a:pPr algn="ctr"/>
            <a:r>
              <a:rPr lang="es-CO" sz="2000" dirty="0">
                <a:solidFill>
                  <a:srgbClr val="FF0000"/>
                </a:solidFill>
                <a:latin typeface="Garamond" panose="02020404030301010803" pitchFamily="18" charset="0"/>
              </a:rPr>
              <a:t> 1) Identificación de cargos, competencias requeridas y problemas de talento humano (entrevistas a empresas, gremios y asociaciones, centros de empleo, </a:t>
            </a:r>
            <a:r>
              <a:rPr lang="es-CO" sz="2000">
                <a:solidFill>
                  <a:srgbClr val="FF0000"/>
                </a:solidFill>
                <a:latin typeface="Garamond" panose="02020404030301010803" pitchFamily="18" charset="0"/>
              </a:rPr>
              <a:t>head hunters </a:t>
            </a:r>
            <a:r>
              <a:rPr lang="es-CO" sz="2000" dirty="0">
                <a:solidFill>
                  <a:srgbClr val="FF0000"/>
                </a:solidFill>
                <a:latin typeface="Garamond" panose="02020404030301010803" pitchFamily="18" charset="0"/>
              </a:rPr>
              <a:t>y consulta a expertos) </a:t>
            </a:r>
          </a:p>
          <a:p>
            <a:pPr algn="ctr"/>
            <a:r>
              <a:rPr lang="es-CO" sz="2000" dirty="0">
                <a:solidFill>
                  <a:srgbClr val="FF0000"/>
                </a:solidFill>
                <a:latin typeface="Garamond" panose="02020404030301010803" pitchFamily="18" charset="0"/>
              </a:rPr>
              <a:t>2) Análisis de oferta educativa (entrevista a instituciones educativas)</a:t>
            </a:r>
          </a:p>
        </p:txBody>
      </p:sp>
    </p:spTree>
    <p:extLst>
      <p:ext uri="{BB962C8B-B14F-4D97-AF65-F5344CB8AC3E}">
        <p14:creationId xmlns:p14="http://schemas.microsoft.com/office/powerpoint/2010/main" val="42128247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50"/>
          <p:cNvSpPr/>
          <p:nvPr/>
        </p:nvSpPr>
        <p:spPr>
          <a:xfrm>
            <a:off x="0" y="211270"/>
            <a:ext cx="9136063" cy="1054100"/>
          </a:xfrm>
          <a:prstGeom prst="rect">
            <a:avLst/>
          </a:prstGeom>
          <a:solidFill>
            <a:srgbClr val="353588"/>
          </a:solidFill>
          <a:ln w="12700">
            <a:miter lim="400000"/>
          </a:ln>
          <a:effectLst>
            <a:outerShdw blurRad="38100" dir="5400000" rotWithShape="0">
              <a:srgbClr val="9A403E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marL="0" lvl="1" indent="457200" algn="r" fontAlgn="auto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sz="4500" b="1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" name="Shape 51"/>
          <p:cNvSpPr>
            <a:spLocks noChangeArrowheads="1"/>
          </p:cNvSpPr>
          <p:nvPr/>
        </p:nvSpPr>
        <p:spPr bwMode="auto">
          <a:xfrm>
            <a:off x="271474" y="522876"/>
            <a:ext cx="859016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1pPr>
            <a:lvl2pPr indent="4572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9pPr>
          </a:lstStyle>
          <a:p>
            <a:pPr marL="0" indent="0" algn="ctr">
              <a:spcBef>
                <a:spcPts val="500"/>
              </a:spcBef>
              <a:defRPr/>
            </a:pPr>
            <a:r>
              <a:rPr lang="es-CO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Levantamiento de información primaria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57644CA-12E3-4F97-9B94-6A77F1ED48AF}"/>
              </a:ext>
            </a:extLst>
          </p:cNvPr>
          <p:cNvSpPr txBox="1"/>
          <p:nvPr/>
        </p:nvSpPr>
        <p:spPr>
          <a:xfrm>
            <a:off x="501730" y="1468583"/>
            <a:ext cx="835990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1. Entrevistas semiestructuradas a empresas: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dirty="0"/>
              <a:t>Identificación de cargos en el contexto actual y sus descriptores (funciones, conocimientos, habilidades y competencias transversales, nivel educativo requerido, experiencia)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dirty="0"/>
              <a:t>Principales falencias y debilidades para cada cargo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dirty="0"/>
              <a:t>Necesidades de formación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dirty="0"/>
              <a:t>Identificación de cargos de alta demanda, cargos críticos y cargos de alta rotación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dirty="0"/>
              <a:t>Identificación de cambios ocupacionales por el impacto de las tendencias identificadas</a:t>
            </a:r>
          </a:p>
          <a:p>
            <a:endParaRPr lang="es-CO" dirty="0"/>
          </a:p>
          <a:p>
            <a:r>
              <a:rPr lang="es-CO" b="1" dirty="0"/>
              <a:t>2. Entrevistas a centros de empleo y head hunters:</a:t>
            </a:r>
            <a:r>
              <a:rPr lang="es-CO" dirty="0"/>
              <a:t> identificación de cargos de alta demanda y cargos críticos</a:t>
            </a:r>
          </a:p>
          <a:p>
            <a:endParaRPr lang="es-CO" dirty="0"/>
          </a:p>
          <a:p>
            <a:r>
              <a:rPr lang="es-CO" b="1" dirty="0"/>
              <a:t>3. Entrevistas a instituciones educativas: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dirty="0"/>
              <a:t>Identificación de competencias en las que forman los programas formativos asociados al sector objeto de estudio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dirty="0"/>
              <a:t>Percepción sobre la importancia que le dan las empresas a cada una de las competencias</a:t>
            </a:r>
          </a:p>
        </p:txBody>
      </p:sp>
    </p:spTree>
    <p:extLst>
      <p:ext uri="{BB962C8B-B14F-4D97-AF65-F5344CB8AC3E}">
        <p14:creationId xmlns:p14="http://schemas.microsoft.com/office/powerpoint/2010/main" val="5491111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ángulo 20">
            <a:extLst>
              <a:ext uri="{FF2B5EF4-FFF2-40B4-BE49-F238E27FC236}">
                <a16:creationId xmlns:a16="http://schemas.microsoft.com/office/drawing/2014/main" id="{90B04FDA-6461-4E3D-9730-276902933C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8493" y="3369218"/>
            <a:ext cx="4967540" cy="461665"/>
          </a:xfrm>
          <a:prstGeom prst="rect">
            <a:avLst/>
          </a:prstGeom>
          <a:noFill/>
          <a:ln w="28575">
            <a:solidFill>
              <a:srgbClr val="42708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s-CO" altLang="es-CO" sz="1200" dirty="0">
                <a:latin typeface="Trebuchet MS" panose="020B0603020202020204" pitchFamily="34" charset="0"/>
              </a:rPr>
              <a:t>Ayuda a mejorar la pertinencia de la educación y la formación para el trabajo</a:t>
            </a:r>
          </a:p>
        </p:txBody>
      </p:sp>
      <p:sp>
        <p:nvSpPr>
          <p:cNvPr id="8196" name="CuadroTexto 2">
            <a:extLst>
              <a:ext uri="{FF2B5EF4-FFF2-40B4-BE49-F238E27FC236}">
                <a16:creationId xmlns:a16="http://schemas.microsoft.com/office/drawing/2014/main" id="{1627699F-8BE1-4BE4-8BE7-4A5779FD31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9698" y="890313"/>
            <a:ext cx="35063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s-CO" altLang="es-CO" sz="2400" b="1">
                <a:solidFill>
                  <a:schemeClr val="bg1"/>
                </a:solidFill>
                <a:latin typeface="Arial" panose="020B0604020202020204" pitchFamily="34" charset="0"/>
              </a:rPr>
              <a:t>Su importancia</a:t>
            </a:r>
          </a:p>
        </p:txBody>
      </p:sp>
      <p:sp>
        <p:nvSpPr>
          <p:cNvPr id="8198" name="Rectángulo 2">
            <a:extLst>
              <a:ext uri="{FF2B5EF4-FFF2-40B4-BE49-F238E27FC236}">
                <a16:creationId xmlns:a16="http://schemas.microsoft.com/office/drawing/2014/main" id="{FB77514D-7AFC-4677-AF6E-60DFDE667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8493" y="1837108"/>
            <a:ext cx="4967540" cy="461665"/>
          </a:xfrm>
          <a:prstGeom prst="rect">
            <a:avLst/>
          </a:prstGeom>
          <a:noFill/>
          <a:ln w="28575">
            <a:solidFill>
              <a:srgbClr val="42708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s-CO" altLang="es-CO" sz="1200" dirty="0">
                <a:latin typeface="Trebuchet MS" panose="020B0603020202020204" pitchFamily="34" charset="0"/>
              </a:rPr>
              <a:t>Identificar las brechas de capital humano existentes permite implementar acciones acertadas y efectivas para su cierre</a:t>
            </a:r>
          </a:p>
        </p:txBody>
      </p:sp>
      <p:sp>
        <p:nvSpPr>
          <p:cNvPr id="8199" name="Rectángulo 3">
            <a:extLst>
              <a:ext uri="{FF2B5EF4-FFF2-40B4-BE49-F238E27FC236}">
                <a16:creationId xmlns:a16="http://schemas.microsoft.com/office/drawing/2014/main" id="{F51A57BB-45A1-4C0A-86D8-AA64392764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8493" y="2343177"/>
            <a:ext cx="4967540" cy="461665"/>
          </a:xfrm>
          <a:prstGeom prst="rect">
            <a:avLst/>
          </a:prstGeom>
          <a:noFill/>
          <a:ln w="28575">
            <a:solidFill>
              <a:srgbClr val="42708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s-CO" altLang="es-CO" sz="1200" dirty="0">
                <a:latin typeface="Trebuchet MS" panose="020B0603020202020204" pitchFamily="34" charset="0"/>
              </a:rPr>
              <a:t>Fortalecer el capital humano del país, principal pilar de la productividad y la competitividad</a:t>
            </a:r>
          </a:p>
        </p:txBody>
      </p:sp>
      <p:sp>
        <p:nvSpPr>
          <p:cNvPr id="8200" name="Rectángulo 4">
            <a:extLst>
              <a:ext uri="{FF2B5EF4-FFF2-40B4-BE49-F238E27FC236}">
                <a16:creationId xmlns:a16="http://schemas.microsoft.com/office/drawing/2014/main" id="{2E509B29-A389-42D7-BB16-E6F0FE0AA8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8493" y="2984105"/>
            <a:ext cx="4967540" cy="276999"/>
          </a:xfrm>
          <a:prstGeom prst="rect">
            <a:avLst/>
          </a:prstGeom>
          <a:noFill/>
          <a:ln w="28575">
            <a:solidFill>
              <a:srgbClr val="42708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s-CO" altLang="es-CO" sz="1200" dirty="0">
                <a:latin typeface="Trebuchet MS" panose="020B0603020202020204" pitchFamily="34" charset="0"/>
              </a:rPr>
              <a:t>Mejora el encuentro entre demanda y oferta laboral</a:t>
            </a:r>
          </a:p>
        </p:txBody>
      </p:sp>
      <p:sp>
        <p:nvSpPr>
          <p:cNvPr id="8201" name="Rectángulo 9">
            <a:extLst>
              <a:ext uri="{FF2B5EF4-FFF2-40B4-BE49-F238E27FC236}">
                <a16:creationId xmlns:a16="http://schemas.microsoft.com/office/drawing/2014/main" id="{9A96649E-F940-47B3-A436-184167F2FA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9256" y="2672678"/>
            <a:ext cx="1463986" cy="323165"/>
          </a:xfrm>
          <a:prstGeom prst="rect">
            <a:avLst/>
          </a:prstGeom>
          <a:solidFill>
            <a:srgbClr val="427089"/>
          </a:solidFill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s-CO" altLang="es-CO" sz="1500" b="1" dirty="0">
                <a:solidFill>
                  <a:schemeClr val="bg1"/>
                </a:solidFill>
                <a:latin typeface="Trebuchet MS" panose="020B0603020202020204" pitchFamily="34" charset="0"/>
              </a:rPr>
              <a:t>Es útil para…</a:t>
            </a:r>
          </a:p>
        </p:txBody>
      </p:sp>
      <p:sp>
        <p:nvSpPr>
          <p:cNvPr id="11" name="Flecha: a la derecha 10">
            <a:extLst>
              <a:ext uri="{FF2B5EF4-FFF2-40B4-BE49-F238E27FC236}">
                <a16:creationId xmlns:a16="http://schemas.microsoft.com/office/drawing/2014/main" id="{5D33711D-F89E-452D-8FB3-0C298BB17D23}"/>
              </a:ext>
            </a:extLst>
          </p:cNvPr>
          <p:cNvSpPr/>
          <p:nvPr/>
        </p:nvSpPr>
        <p:spPr>
          <a:xfrm>
            <a:off x="2544248" y="2672677"/>
            <a:ext cx="225229" cy="216887"/>
          </a:xfrm>
          <a:prstGeom prst="rightArrow">
            <a:avLst/>
          </a:prstGeom>
          <a:noFill/>
          <a:ln w="28575">
            <a:solidFill>
              <a:srgbClr val="427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sz="1050"/>
          </a:p>
        </p:txBody>
      </p:sp>
      <p:sp>
        <p:nvSpPr>
          <p:cNvPr id="12" name="Flecha: a la derecha 11">
            <a:extLst>
              <a:ext uri="{FF2B5EF4-FFF2-40B4-BE49-F238E27FC236}">
                <a16:creationId xmlns:a16="http://schemas.microsoft.com/office/drawing/2014/main" id="{117D21C5-B03D-4CBD-9185-A347B27A8FF0}"/>
              </a:ext>
            </a:extLst>
          </p:cNvPr>
          <p:cNvSpPr/>
          <p:nvPr/>
        </p:nvSpPr>
        <p:spPr>
          <a:xfrm rot="1636649">
            <a:off x="2544248" y="3403974"/>
            <a:ext cx="225229" cy="216887"/>
          </a:xfrm>
          <a:prstGeom prst="rightArrow">
            <a:avLst/>
          </a:prstGeom>
          <a:noFill/>
          <a:ln w="28575">
            <a:solidFill>
              <a:srgbClr val="427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sz="1050"/>
          </a:p>
        </p:txBody>
      </p:sp>
      <p:sp>
        <p:nvSpPr>
          <p:cNvPr id="13" name="Flecha: a la derecha 12">
            <a:extLst>
              <a:ext uri="{FF2B5EF4-FFF2-40B4-BE49-F238E27FC236}">
                <a16:creationId xmlns:a16="http://schemas.microsoft.com/office/drawing/2014/main" id="{E24B4F0E-20EE-40D3-9C03-9A616BBC22AB}"/>
              </a:ext>
            </a:extLst>
          </p:cNvPr>
          <p:cNvSpPr/>
          <p:nvPr/>
        </p:nvSpPr>
        <p:spPr>
          <a:xfrm rot="19497264">
            <a:off x="2617934" y="2282003"/>
            <a:ext cx="225229" cy="215496"/>
          </a:xfrm>
          <a:prstGeom prst="rightArrow">
            <a:avLst/>
          </a:prstGeom>
          <a:noFill/>
          <a:ln w="28575">
            <a:solidFill>
              <a:srgbClr val="427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sz="1050"/>
          </a:p>
        </p:txBody>
      </p:sp>
      <p:sp>
        <p:nvSpPr>
          <p:cNvPr id="15" name="Flecha: a la derecha 14">
            <a:extLst>
              <a:ext uri="{FF2B5EF4-FFF2-40B4-BE49-F238E27FC236}">
                <a16:creationId xmlns:a16="http://schemas.microsoft.com/office/drawing/2014/main" id="{90A4AF73-0F32-4862-B19C-53331F912EEB}"/>
              </a:ext>
            </a:extLst>
          </p:cNvPr>
          <p:cNvSpPr/>
          <p:nvPr/>
        </p:nvSpPr>
        <p:spPr>
          <a:xfrm>
            <a:off x="2560932" y="3018862"/>
            <a:ext cx="225229" cy="216887"/>
          </a:xfrm>
          <a:prstGeom prst="rightArrow">
            <a:avLst/>
          </a:prstGeom>
          <a:noFill/>
          <a:ln w="28575">
            <a:solidFill>
              <a:srgbClr val="427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sz="1050"/>
          </a:p>
        </p:txBody>
      </p:sp>
      <p:sp>
        <p:nvSpPr>
          <p:cNvPr id="8206" name="Rectángulo 15">
            <a:extLst>
              <a:ext uri="{FF2B5EF4-FFF2-40B4-BE49-F238E27FC236}">
                <a16:creationId xmlns:a16="http://schemas.microsoft.com/office/drawing/2014/main" id="{68C47D47-5310-41A8-BDEA-B739C707C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3440" y="3954534"/>
            <a:ext cx="3799688" cy="646331"/>
          </a:xfrm>
          <a:prstGeom prst="rect">
            <a:avLst/>
          </a:prstGeom>
          <a:solidFill>
            <a:srgbClr val="427089"/>
          </a:solidFill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s-CO" altLang="es-C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Los sectores y regiones objeto del ejercicio son definidos y priorizados según la necesidad y criterio técnicos de los Conpes</a:t>
            </a:r>
          </a:p>
        </p:txBody>
      </p:sp>
      <p:pic>
        <p:nvPicPr>
          <p:cNvPr id="8205" name="Picture 2" descr="Resultado de imagen para imagenes iconos cierre de brechas">
            <a:extLst>
              <a:ext uri="{FF2B5EF4-FFF2-40B4-BE49-F238E27FC236}">
                <a16:creationId xmlns:a16="http://schemas.microsoft.com/office/drawing/2014/main" id="{685C28C8-C460-44A0-A10B-BBF3D83AC5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014" y="3178746"/>
            <a:ext cx="1429228" cy="1258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Flecha abajo 18">
            <a:extLst>
              <a:ext uri="{FF2B5EF4-FFF2-40B4-BE49-F238E27FC236}">
                <a16:creationId xmlns:a16="http://schemas.microsoft.com/office/drawing/2014/main" id="{1D58BD8B-4227-4F3C-A567-722746CC17A0}"/>
              </a:ext>
            </a:extLst>
          </p:cNvPr>
          <p:cNvSpPr/>
          <p:nvPr/>
        </p:nvSpPr>
        <p:spPr>
          <a:xfrm>
            <a:off x="5292870" y="4627438"/>
            <a:ext cx="155714" cy="194642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sz="1050"/>
          </a:p>
        </p:txBody>
      </p:sp>
      <p:sp>
        <p:nvSpPr>
          <p:cNvPr id="18" name="Rectángulo 4">
            <a:extLst>
              <a:ext uri="{FF2B5EF4-FFF2-40B4-BE49-F238E27FC236}">
                <a16:creationId xmlns:a16="http://schemas.microsoft.com/office/drawing/2014/main" id="{738FC27E-7C01-4D14-A4B3-39D6969E16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4118" y="4872131"/>
            <a:ext cx="4967541" cy="461665"/>
          </a:xfrm>
          <a:prstGeom prst="rect">
            <a:avLst/>
          </a:prstGeom>
          <a:noFill/>
          <a:ln w="28575">
            <a:solidFill>
              <a:srgbClr val="42708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s-CO" altLang="es-CO" sz="1200" b="1" dirty="0">
                <a:latin typeface="Trebuchet MS" panose="020B0603020202020204" pitchFamily="34" charset="0"/>
              </a:rPr>
              <a:t>Producto: </a:t>
            </a:r>
            <a:r>
              <a:rPr lang="es-CO" altLang="es-CO" sz="1200" dirty="0">
                <a:latin typeface="Trebuchet MS" panose="020B0603020202020204" pitchFamily="34" charset="0"/>
              </a:rPr>
              <a:t>Base de datos con matrices de identificación y medición de brechas en sectores y regiones priorizadas</a:t>
            </a:r>
          </a:p>
        </p:txBody>
      </p:sp>
      <p:sp>
        <p:nvSpPr>
          <p:cNvPr id="19" name="Shape 50">
            <a:extLst>
              <a:ext uri="{FF2B5EF4-FFF2-40B4-BE49-F238E27FC236}">
                <a16:creationId xmlns:a16="http://schemas.microsoft.com/office/drawing/2014/main" id="{BDBE5D2B-8155-4542-B3F7-17EF5B0E8BA7}"/>
              </a:ext>
            </a:extLst>
          </p:cNvPr>
          <p:cNvSpPr/>
          <p:nvPr/>
        </p:nvSpPr>
        <p:spPr>
          <a:xfrm>
            <a:off x="0" y="211270"/>
            <a:ext cx="9136063" cy="1054100"/>
          </a:xfrm>
          <a:prstGeom prst="rect">
            <a:avLst/>
          </a:prstGeom>
          <a:solidFill>
            <a:srgbClr val="353588"/>
          </a:solidFill>
          <a:ln w="12700">
            <a:miter lim="400000"/>
          </a:ln>
          <a:effectLst>
            <a:outerShdw blurRad="38100" dir="5400000" rotWithShape="0">
              <a:srgbClr val="9A403E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marL="0" lvl="1" indent="457200" algn="r" fontAlgn="auto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sz="4500" b="1" kern="0" dirty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" name="Shape 51">
            <a:extLst>
              <a:ext uri="{FF2B5EF4-FFF2-40B4-BE49-F238E27FC236}">
                <a16:creationId xmlns:a16="http://schemas.microsoft.com/office/drawing/2014/main" id="{2E63A542-FB58-4E64-A3F4-A6828E712E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474" y="522876"/>
            <a:ext cx="859016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1pPr>
            <a:lvl2pPr indent="4572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9pPr>
          </a:lstStyle>
          <a:p>
            <a:pPr marL="0" indent="0" algn="ctr">
              <a:spcBef>
                <a:spcPts val="500"/>
              </a:spcBef>
              <a:defRPr/>
            </a:pPr>
            <a:r>
              <a:rPr lang="es-ES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¿</a:t>
            </a:r>
            <a:r>
              <a:rPr lang="es-CO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Cuál es su importancia?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72"/>
          <p:cNvSpPr/>
          <p:nvPr/>
        </p:nvSpPr>
        <p:spPr>
          <a:xfrm>
            <a:off x="1429" y="2708920"/>
            <a:ext cx="9144000" cy="897589"/>
          </a:xfrm>
          <a:prstGeom prst="rect">
            <a:avLst/>
          </a:prstGeom>
          <a:solidFill>
            <a:srgbClr val="353588"/>
          </a:solidFill>
          <a:ln w="12700">
            <a:miter lim="400000"/>
          </a:ln>
          <a:effectLst>
            <a:outerShdw blurRad="38100" dir="5400000" rotWithShape="0">
              <a:srgbClr val="9A403E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es-CO" sz="2400" b="1" dirty="0">
              <a:solidFill>
                <a:schemeClr val="bg1"/>
              </a:solidFill>
              <a:latin typeface="Garamond" panose="02020404030301010803" pitchFamily="18" charset="0"/>
              <a:ea typeface="MS PGothic" pitchFamily="34" charset="-128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2862064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400">
                <a:latin typeface="Calibri"/>
                <a:ea typeface="Calibri"/>
                <a:cs typeface="Calibri"/>
                <a:sym typeface="Calibri"/>
              </a:defRPr>
            </a:lvl1pPr>
            <a:lvl2pPr algn="ctr">
              <a:defRPr sz="4400">
                <a:latin typeface="Calibri"/>
                <a:ea typeface="Calibri"/>
                <a:cs typeface="Calibri"/>
                <a:sym typeface="Calibri"/>
              </a:defRPr>
            </a:lvl2pPr>
            <a:lvl3pPr algn="ctr">
              <a:defRPr sz="4400">
                <a:latin typeface="Calibri"/>
                <a:ea typeface="Calibri"/>
                <a:cs typeface="Calibri"/>
                <a:sym typeface="Calibri"/>
              </a:defRPr>
            </a:lvl3pPr>
            <a:lvl4pPr algn="ctr">
              <a:defRPr sz="4400">
                <a:latin typeface="Calibri"/>
                <a:ea typeface="Calibri"/>
                <a:cs typeface="Calibri"/>
                <a:sym typeface="Calibri"/>
              </a:defRPr>
            </a:lvl4pPr>
            <a:lvl5pPr algn="ctr">
              <a:defRPr sz="4400">
                <a:latin typeface="Calibri"/>
                <a:ea typeface="Calibri"/>
                <a:cs typeface="Calibri"/>
                <a:sym typeface="Calibri"/>
              </a:defRPr>
            </a:lvl5pPr>
            <a:lvl6pPr algn="ctr">
              <a:defRPr sz="4400">
                <a:latin typeface="Calibri"/>
                <a:ea typeface="Calibri"/>
                <a:cs typeface="Calibri"/>
                <a:sym typeface="Calibri"/>
              </a:defRPr>
            </a:lvl6pPr>
            <a:lvl7pPr algn="ctr">
              <a:defRPr sz="4400">
                <a:latin typeface="Calibri"/>
                <a:ea typeface="Calibri"/>
                <a:cs typeface="Calibri"/>
                <a:sym typeface="Calibri"/>
              </a:defRPr>
            </a:lvl7pPr>
            <a:lvl8pPr algn="ctr">
              <a:defRPr sz="4400">
                <a:latin typeface="Calibri"/>
                <a:ea typeface="Calibri"/>
                <a:cs typeface="Calibri"/>
                <a:sym typeface="Calibri"/>
              </a:defRPr>
            </a:lvl8pPr>
            <a:lvl9pPr algn="ctr">
              <a:defRPr sz="44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s-CO" sz="4000" b="1" dirty="0">
                <a:solidFill>
                  <a:schemeClr val="bg1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¡Muchas Gracias!</a:t>
            </a:r>
          </a:p>
        </p:txBody>
      </p:sp>
    </p:spTree>
    <p:extLst>
      <p:ext uri="{BB962C8B-B14F-4D97-AF65-F5344CB8AC3E}">
        <p14:creationId xmlns:p14="http://schemas.microsoft.com/office/powerpoint/2010/main" val="191170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50"/>
          <p:cNvSpPr/>
          <p:nvPr/>
        </p:nvSpPr>
        <p:spPr>
          <a:xfrm>
            <a:off x="0" y="430213"/>
            <a:ext cx="9136063" cy="1054100"/>
          </a:xfrm>
          <a:prstGeom prst="rect">
            <a:avLst/>
          </a:prstGeom>
          <a:solidFill>
            <a:srgbClr val="353588"/>
          </a:solidFill>
          <a:ln w="12700">
            <a:miter lim="400000"/>
          </a:ln>
          <a:effectLst>
            <a:outerShdw blurRad="38100" dir="5400000" rotWithShape="0">
              <a:srgbClr val="9A403E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marL="0" lvl="1" indent="457200" algn="r" fontAlgn="auto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sz="4500" b="1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" name="Shape 51"/>
          <p:cNvSpPr>
            <a:spLocks noChangeArrowheads="1"/>
          </p:cNvSpPr>
          <p:nvPr/>
        </p:nvSpPr>
        <p:spPr bwMode="auto">
          <a:xfrm>
            <a:off x="-323850" y="620713"/>
            <a:ext cx="92487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1pPr>
            <a:lvl2pPr indent="4572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9pPr>
          </a:lstStyle>
          <a:p>
            <a:pPr marL="0" lvl="1" algn="ctr" eaLnBrk="1" hangingPunct="1"/>
            <a:r>
              <a:rPr lang="es-CO" altLang="es-CO" sz="2800" b="1" dirty="0">
                <a:solidFill>
                  <a:srgbClr val="FFFFFF"/>
                </a:solidFill>
                <a:latin typeface="Garamond" pitchFamily="18" charset="0"/>
                <a:sym typeface="Verdana" pitchFamily="34" charset="0"/>
              </a:rPr>
              <a:t>Tabla de Contenido</a:t>
            </a:r>
            <a:endParaRPr lang="es-ES" altLang="es-CO" sz="2800" b="1" dirty="0">
              <a:solidFill>
                <a:srgbClr val="FFFFFF"/>
              </a:solidFill>
              <a:latin typeface="Garamond" pitchFamily="18" charset="0"/>
              <a:sym typeface="Verdana" pitchFamily="34" charset="0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683568" y="1556792"/>
            <a:ext cx="7559675" cy="489108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45719" rIns="45719"/>
          <a:lstStyle>
            <a:lvl1pPr marL="342900" indent="-3429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marL="783771" indent="-326571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marL="1219200" indent="-3048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3pPr>
            <a:lvl4pPr marL="1737360" indent="-365760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4pPr>
            <a:lvl5pPr marL="2194560" indent="-365760">
              <a:spcBef>
                <a:spcPts val="700"/>
              </a:spcBef>
              <a:buSzPct val="100000"/>
              <a:buFont typeface="Arial"/>
              <a:buChar char="»"/>
              <a:defRPr sz="3200">
                <a:latin typeface="Calibri"/>
                <a:ea typeface="Calibri"/>
                <a:cs typeface="Calibri"/>
                <a:sym typeface="Calibri"/>
              </a:defRPr>
            </a:lvl5pPr>
            <a:lvl6pPr marL="2651760" indent="-36576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6pPr>
            <a:lvl7pPr marL="3108960" indent="-36576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7pPr>
            <a:lvl8pPr marL="3566159" indent="-365759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8pPr>
            <a:lvl9pPr marL="4023359" indent="-365759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 algn="just" fontAlgn="auto">
              <a:spcAft>
                <a:spcPts val="0"/>
              </a:spcAft>
              <a:buFont typeface="Arial"/>
              <a:buNone/>
              <a:defRPr/>
            </a:pPr>
            <a:endParaRPr lang="es-ES" sz="2200" b="1" kern="0" dirty="0">
              <a:solidFill>
                <a:schemeClr val="accent4">
                  <a:lumMod val="50000"/>
                </a:schemeClr>
              </a:solidFill>
              <a:latin typeface="Garamond" panose="02020404030301010803" pitchFamily="18" charset="0"/>
              <a:cs typeface="Arial" pitchFamily="34" charset="0"/>
            </a:endParaRPr>
          </a:p>
          <a:p>
            <a:pPr marL="457200" indent="-457200" algn="just" fontAlgn="auto">
              <a:spcBef>
                <a:spcPts val="5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CO" sz="2200" dirty="0">
                <a:latin typeface="Garamond" panose="02020404030301010803" pitchFamily="18" charset="0"/>
              </a:rPr>
              <a:t>¿Qué es una brecha de capital humano?</a:t>
            </a:r>
          </a:p>
          <a:p>
            <a:pPr marL="457200" indent="-457200" algn="just" fontAlgn="auto">
              <a:spcBef>
                <a:spcPts val="5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CO" sz="2200" dirty="0">
                <a:latin typeface="Garamond" panose="02020404030301010803" pitchFamily="18" charset="0"/>
              </a:rPr>
              <a:t>Antecedentes</a:t>
            </a:r>
          </a:p>
          <a:p>
            <a:pPr marL="457200" indent="-457200" algn="just" fontAlgn="auto">
              <a:spcBef>
                <a:spcPts val="5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CO" sz="2200" dirty="0">
                <a:latin typeface="Garamond" panose="02020404030301010803" pitchFamily="18" charset="0"/>
              </a:rPr>
              <a:t>Caracterización de las tipologías de brechas</a:t>
            </a:r>
          </a:p>
          <a:p>
            <a:pPr marL="457200" indent="-457200" algn="just" fontAlgn="auto">
              <a:spcBef>
                <a:spcPts val="5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CO" sz="2200" dirty="0">
                <a:latin typeface="Garamond" panose="02020404030301010803" pitchFamily="18" charset="0"/>
              </a:rPr>
              <a:t>Una mirada a la propuesta de indicadores para la medición de brechas de capital humano</a:t>
            </a:r>
            <a:endParaRPr lang="es-CO" sz="2200" kern="0" dirty="0">
              <a:solidFill>
                <a:sysClr val="windowText" lastClr="000000"/>
              </a:solidFill>
              <a:latin typeface="Garamond" panose="02020404030301010803" pitchFamily="18" charset="0"/>
            </a:endParaRPr>
          </a:p>
          <a:p>
            <a:pPr marL="0" indent="0" algn="just" fontAlgn="auto">
              <a:spcBef>
                <a:spcPts val="500"/>
              </a:spcBef>
              <a:spcAft>
                <a:spcPts val="0"/>
              </a:spcAft>
              <a:buFont typeface="Arial"/>
              <a:buNone/>
              <a:defRPr/>
            </a:pPr>
            <a:endParaRPr lang="es-CO" sz="2200" kern="0" dirty="0">
              <a:solidFill>
                <a:sysClr val="windowText" lastClr="000000"/>
              </a:solidFill>
              <a:latin typeface="Garamond" panose="02020404030301010803" pitchFamily="18" charset="0"/>
            </a:endParaRPr>
          </a:p>
          <a:p>
            <a:pPr marL="0" indent="0" algn="just" fontAlgn="auto">
              <a:spcBef>
                <a:spcPts val="500"/>
              </a:spcBef>
              <a:spcAft>
                <a:spcPts val="0"/>
              </a:spcAft>
              <a:buFont typeface="Arial"/>
              <a:buNone/>
              <a:defRPr/>
            </a:pPr>
            <a:endParaRPr lang="es-CO" sz="2200" kern="0" dirty="0">
              <a:solidFill>
                <a:sysClr val="windowText" lastClr="000000"/>
              </a:solidFill>
              <a:latin typeface="Garamond" panose="02020404030301010803" pitchFamily="18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19173" y="1893497"/>
            <a:ext cx="6768752" cy="504056"/>
          </a:xfrm>
          <a:prstGeom prst="rect">
            <a:avLst/>
          </a:prstGeom>
          <a:noFill/>
          <a:ln w="38100" cap="flat">
            <a:solidFill>
              <a:srgbClr val="7030A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467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33451" y="1254628"/>
            <a:ext cx="86835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1" hangingPunct="0"/>
            <a:r>
              <a:rPr lang="es-CO" sz="1600" dirty="0">
                <a:solidFill>
                  <a:srgbClr val="000000"/>
                </a:solidFill>
                <a:latin typeface="Trebuchet MS" charset="0"/>
                <a:ea typeface="Trebuchet MS" charset="0"/>
                <a:cs typeface="Trebuchet MS" charset="0"/>
              </a:rPr>
              <a:t>Es el desencuentro entre oferta y la demanda de trabajo cuando no logran ajustarse entre sí</a:t>
            </a:r>
            <a:endParaRPr lang="es-CO" sz="1600" dirty="0">
              <a:solidFill>
                <a:srgbClr val="000000"/>
              </a:solidFill>
              <a:latin typeface="Trebuchet MS" charset="0"/>
              <a:ea typeface="Trebuchet MS" charset="0"/>
              <a:cs typeface="Trebuchet MS" charset="0"/>
              <a:sym typeface="Calibri"/>
            </a:endParaRPr>
          </a:p>
        </p:txBody>
      </p:sp>
      <p:sp>
        <p:nvSpPr>
          <p:cNvPr id="37" name="36 CuadroTexto"/>
          <p:cNvSpPr txBox="1"/>
          <p:nvPr/>
        </p:nvSpPr>
        <p:spPr>
          <a:xfrm>
            <a:off x="2377957" y="3041129"/>
            <a:ext cx="1588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b="1" dirty="0">
                <a:latin typeface="Trebuchet MS" charset="0"/>
                <a:ea typeface="Trebuchet MS" charset="0"/>
                <a:cs typeface="Trebuchet MS" charset="0"/>
              </a:rPr>
              <a:t>Demanda laboral</a:t>
            </a:r>
          </a:p>
        </p:txBody>
      </p:sp>
      <p:sp>
        <p:nvSpPr>
          <p:cNvPr id="38" name="37 CuadroTexto"/>
          <p:cNvSpPr txBox="1"/>
          <p:nvPr/>
        </p:nvSpPr>
        <p:spPr>
          <a:xfrm>
            <a:off x="5475919" y="2966415"/>
            <a:ext cx="1352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b="1" dirty="0">
                <a:solidFill>
                  <a:srgbClr val="C00000"/>
                </a:solidFill>
                <a:latin typeface="Trebuchet MS" charset="0"/>
                <a:ea typeface="Trebuchet MS" charset="0"/>
                <a:cs typeface="Trebuchet MS" charset="0"/>
              </a:rPr>
              <a:t>Oferta laboral</a:t>
            </a:r>
          </a:p>
        </p:txBody>
      </p:sp>
      <p:cxnSp>
        <p:nvCxnSpPr>
          <p:cNvPr id="40" name="39 Conector recto de flecha"/>
          <p:cNvCxnSpPr/>
          <p:nvPr/>
        </p:nvCxnSpPr>
        <p:spPr>
          <a:xfrm>
            <a:off x="675409" y="2741328"/>
            <a:ext cx="2456431" cy="7951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 de flecha"/>
          <p:cNvCxnSpPr/>
          <p:nvPr/>
        </p:nvCxnSpPr>
        <p:spPr>
          <a:xfrm flipH="1" flipV="1">
            <a:off x="5876297" y="2757800"/>
            <a:ext cx="2702889" cy="14772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41 CuadroTexto"/>
          <p:cNvSpPr txBox="1"/>
          <p:nvPr/>
        </p:nvSpPr>
        <p:spPr>
          <a:xfrm>
            <a:off x="261504" y="4634484"/>
            <a:ext cx="489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>
                <a:latin typeface="Trebuchet MS" charset="0"/>
                <a:ea typeface="Trebuchet MS" charset="0"/>
                <a:cs typeface="Trebuchet MS" charset="0"/>
              </a:rPr>
              <a:t>No consiguen el personal con las competencias adecuadas</a:t>
            </a:r>
          </a:p>
          <a:p>
            <a:endParaRPr lang="es-CO" sz="1200" dirty="0">
              <a:latin typeface="Trebuchet MS" charset="0"/>
              <a:ea typeface="Trebuchet MS" charset="0"/>
              <a:cs typeface="Trebuchet MS" charset="0"/>
            </a:endParaRPr>
          </a:p>
          <a:p>
            <a:pPr marL="244716" indent="-244716">
              <a:buFont typeface="Arial" panose="020B0604020202020204" pitchFamily="34" charset="0"/>
              <a:buChar char="•"/>
              <a:defRPr/>
            </a:pPr>
            <a:r>
              <a:rPr lang="es-CO" sz="1200" b="1" dirty="0">
                <a:ea typeface="Trebuchet MS" charset="0"/>
                <a:cs typeface="Trebuchet MS" charset="0"/>
              </a:rPr>
              <a:t>Identificación de brechas en el contexto actual</a:t>
            </a:r>
          </a:p>
          <a:p>
            <a:pPr marL="244716" indent="-244716">
              <a:buFont typeface="Arial" panose="020B0604020202020204" pitchFamily="34" charset="0"/>
              <a:buChar char="•"/>
              <a:defRPr/>
            </a:pPr>
            <a:r>
              <a:rPr lang="es-CO" sz="1200" b="1" dirty="0">
                <a:ea typeface="Trebuchet MS" charset="0"/>
                <a:cs typeface="Trebuchet MS" charset="0"/>
              </a:rPr>
              <a:t>Identificación de brechas en el contexto futuro: prospectiva laboral cualitativa</a:t>
            </a:r>
          </a:p>
          <a:p>
            <a:endParaRPr lang="es-CO" sz="1200" dirty="0"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43" name="42 CuadroTexto"/>
          <p:cNvSpPr txBox="1"/>
          <p:nvPr/>
        </p:nvSpPr>
        <p:spPr>
          <a:xfrm>
            <a:off x="5152264" y="4545318"/>
            <a:ext cx="37647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2425" indent="-171450">
              <a:buFont typeface="Arial" pitchFamily="34" charset="0"/>
              <a:buChar char="•"/>
            </a:pPr>
            <a:r>
              <a:rPr lang="es-CO" sz="1200" dirty="0">
                <a:latin typeface="Trebuchet MS" charset="0"/>
                <a:ea typeface="Trebuchet MS" charset="0"/>
                <a:cs typeface="Trebuchet MS" charset="0"/>
              </a:rPr>
              <a:t>Oferta laboral: No tienen el perfil que requieren las empresas para desempeñarse en un empleo</a:t>
            </a:r>
          </a:p>
          <a:p>
            <a:pPr marL="180975"/>
            <a:endParaRPr lang="es-CO" sz="1200" dirty="0">
              <a:latin typeface="Trebuchet MS" charset="0"/>
              <a:ea typeface="Trebuchet MS" charset="0"/>
              <a:cs typeface="Trebuchet MS" charset="0"/>
            </a:endParaRPr>
          </a:p>
          <a:p>
            <a:pPr marL="352425" indent="-171450">
              <a:buFont typeface="Arial" pitchFamily="34" charset="0"/>
              <a:buChar char="•"/>
            </a:pPr>
            <a:r>
              <a:rPr lang="es-CO" sz="1200" dirty="0">
                <a:latin typeface="Trebuchet MS" charset="0"/>
                <a:ea typeface="Trebuchet MS" charset="0"/>
                <a:cs typeface="Trebuchet MS" charset="0"/>
              </a:rPr>
              <a:t>Oferta educativa: no están formando a las personas en lo que requieren las empresas</a:t>
            </a:r>
          </a:p>
          <a:p>
            <a:pPr algn="r"/>
            <a:endParaRPr lang="es-CO" sz="1200" dirty="0"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55" name="54 CuadroTexto"/>
          <p:cNvSpPr txBox="1"/>
          <p:nvPr/>
        </p:nvSpPr>
        <p:spPr>
          <a:xfrm>
            <a:off x="553069" y="2370903"/>
            <a:ext cx="2092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dirty="0">
                <a:latin typeface="Trebuchet MS" charset="0"/>
                <a:ea typeface="Trebuchet MS" charset="0"/>
                <a:cs typeface="Trebuchet MS" charset="0"/>
              </a:rPr>
              <a:t>Brecha de capital humano</a:t>
            </a:r>
          </a:p>
        </p:txBody>
      </p:sp>
      <p:sp>
        <p:nvSpPr>
          <p:cNvPr id="56" name="55 CuadroTexto"/>
          <p:cNvSpPr txBox="1"/>
          <p:nvPr/>
        </p:nvSpPr>
        <p:spPr>
          <a:xfrm>
            <a:off x="6621868" y="2399128"/>
            <a:ext cx="2092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dirty="0">
                <a:latin typeface="Trebuchet MS" charset="0"/>
                <a:ea typeface="Trebuchet MS" charset="0"/>
                <a:cs typeface="Trebuchet MS" charset="0"/>
              </a:rPr>
              <a:t>Brecha de capital humano</a:t>
            </a:r>
          </a:p>
        </p:txBody>
      </p:sp>
      <p:sp>
        <p:nvSpPr>
          <p:cNvPr id="19" name="Shape 50"/>
          <p:cNvSpPr/>
          <p:nvPr/>
        </p:nvSpPr>
        <p:spPr>
          <a:xfrm>
            <a:off x="155863" y="5576749"/>
            <a:ext cx="8838688" cy="1054100"/>
          </a:xfrm>
          <a:prstGeom prst="rect">
            <a:avLst/>
          </a:prstGeom>
          <a:noFill/>
          <a:ln w="12700">
            <a:miter lim="400000"/>
          </a:ln>
          <a:effectLst>
            <a:outerShdw blurRad="38100" dir="5400000" rotWithShape="0">
              <a:srgbClr val="9A403E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marL="0" lvl="1" indent="457200" algn="ctr">
              <a:defRPr sz="45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lang="es-CO" sz="2000" dirty="0">
                <a:ln w="17780" cmpd="sng">
                  <a:noFill/>
                  <a:prstDash val="solid"/>
                  <a:miter lim="800000"/>
                </a:ln>
                <a:solidFill>
                  <a:srgbClr val="002060"/>
                </a:solidFill>
                <a:latin typeface="Trebuchet MS" charset="0"/>
                <a:ea typeface="Trebuchet MS" charset="0"/>
                <a:cs typeface="Trebuchet MS" charset="0"/>
              </a:rPr>
              <a:t>Si no se identifican, ni miden previamente las brechas,    </a:t>
            </a:r>
          </a:p>
          <a:p>
            <a:pPr marL="0" lvl="1" indent="457200" algn="ctr">
              <a:defRPr sz="45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lang="es-CO" sz="2000" dirty="0">
                <a:ln w="17780" cmpd="sng">
                  <a:noFill/>
                  <a:prstDash val="solid"/>
                  <a:miter lim="800000"/>
                </a:ln>
                <a:solidFill>
                  <a:srgbClr val="002060"/>
                </a:solidFill>
                <a:latin typeface="Trebuchet MS" charset="0"/>
                <a:ea typeface="Trebuchet MS" charset="0"/>
                <a:cs typeface="Trebuchet MS" charset="0"/>
              </a:rPr>
              <a:t>no es posible formular políticas para su cierre</a:t>
            </a:r>
            <a:endParaRPr lang="es-CO" dirty="0">
              <a:ln w="17780" cmpd="sng">
                <a:noFill/>
                <a:prstDash val="solid"/>
                <a:miter lim="800000"/>
              </a:ln>
              <a:solidFill>
                <a:srgbClr val="002060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2456121" y="2034245"/>
            <a:ext cx="4497572" cy="2468563"/>
            <a:chOff x="1668" y="1208"/>
            <a:chExt cx="2310" cy="1555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68" y="1208"/>
              <a:ext cx="1551" cy="1555"/>
            </a:xfrm>
            <a:custGeom>
              <a:avLst/>
              <a:gdLst>
                <a:gd name="T0" fmla="*/ 4426 w 4426"/>
                <a:gd name="T1" fmla="*/ 2213 h 4426"/>
                <a:gd name="T2" fmla="*/ 4426 w 4426"/>
                <a:gd name="T3" fmla="*/ 2213 h 4426"/>
                <a:gd name="T4" fmla="*/ 2213 w 4426"/>
                <a:gd name="T5" fmla="*/ 4426 h 4426"/>
                <a:gd name="T6" fmla="*/ 0 w 4426"/>
                <a:gd name="T7" fmla="*/ 2213 h 4426"/>
                <a:gd name="T8" fmla="*/ 2213 w 4426"/>
                <a:gd name="T9" fmla="*/ 0 h 4426"/>
                <a:gd name="T10" fmla="*/ 4426 w 4426"/>
                <a:gd name="T11" fmla="*/ 2213 h 4426"/>
                <a:gd name="T12" fmla="*/ 4426 w 4426"/>
                <a:gd name="T13" fmla="*/ 2213 h 4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26" h="4426">
                  <a:moveTo>
                    <a:pt x="4426" y="2213"/>
                  </a:moveTo>
                  <a:lnTo>
                    <a:pt x="4426" y="2213"/>
                  </a:lnTo>
                  <a:cubicBezTo>
                    <a:pt x="4426" y="3435"/>
                    <a:pt x="3435" y="4426"/>
                    <a:pt x="2213" y="4426"/>
                  </a:cubicBezTo>
                  <a:cubicBezTo>
                    <a:pt x="991" y="4426"/>
                    <a:pt x="0" y="3435"/>
                    <a:pt x="0" y="2213"/>
                  </a:cubicBezTo>
                  <a:cubicBezTo>
                    <a:pt x="0" y="991"/>
                    <a:pt x="991" y="0"/>
                    <a:pt x="2213" y="0"/>
                  </a:cubicBezTo>
                  <a:cubicBezTo>
                    <a:pt x="3435" y="0"/>
                    <a:pt x="4426" y="991"/>
                    <a:pt x="4426" y="2213"/>
                  </a:cubicBezTo>
                  <a:lnTo>
                    <a:pt x="4426" y="2213"/>
                  </a:lnTo>
                  <a:close/>
                </a:path>
              </a:pathLst>
            </a:custGeom>
            <a:noFill/>
            <a:ln w="5" cap="flat">
              <a:solidFill>
                <a:srgbClr val="00ADE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2427" y="1208"/>
              <a:ext cx="1551" cy="1555"/>
            </a:xfrm>
            <a:custGeom>
              <a:avLst/>
              <a:gdLst>
                <a:gd name="T0" fmla="*/ 4426 w 4426"/>
                <a:gd name="T1" fmla="*/ 2213 h 4426"/>
                <a:gd name="T2" fmla="*/ 4426 w 4426"/>
                <a:gd name="T3" fmla="*/ 2213 h 4426"/>
                <a:gd name="T4" fmla="*/ 2213 w 4426"/>
                <a:gd name="T5" fmla="*/ 4426 h 4426"/>
                <a:gd name="T6" fmla="*/ 0 w 4426"/>
                <a:gd name="T7" fmla="*/ 2213 h 4426"/>
                <a:gd name="T8" fmla="*/ 2213 w 4426"/>
                <a:gd name="T9" fmla="*/ 0 h 4426"/>
                <a:gd name="T10" fmla="*/ 4426 w 4426"/>
                <a:gd name="T11" fmla="*/ 2213 h 4426"/>
                <a:gd name="T12" fmla="*/ 4426 w 4426"/>
                <a:gd name="T13" fmla="*/ 2213 h 4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26" h="4426">
                  <a:moveTo>
                    <a:pt x="4426" y="2213"/>
                  </a:moveTo>
                  <a:lnTo>
                    <a:pt x="4426" y="2213"/>
                  </a:lnTo>
                  <a:cubicBezTo>
                    <a:pt x="4426" y="3435"/>
                    <a:pt x="3435" y="4426"/>
                    <a:pt x="2213" y="4426"/>
                  </a:cubicBezTo>
                  <a:cubicBezTo>
                    <a:pt x="991" y="4426"/>
                    <a:pt x="0" y="3435"/>
                    <a:pt x="0" y="2213"/>
                  </a:cubicBezTo>
                  <a:cubicBezTo>
                    <a:pt x="0" y="991"/>
                    <a:pt x="991" y="0"/>
                    <a:pt x="2213" y="0"/>
                  </a:cubicBezTo>
                  <a:cubicBezTo>
                    <a:pt x="3435" y="0"/>
                    <a:pt x="4426" y="991"/>
                    <a:pt x="4426" y="2213"/>
                  </a:cubicBezTo>
                  <a:lnTo>
                    <a:pt x="4426" y="2213"/>
                  </a:lnTo>
                  <a:close/>
                </a:path>
              </a:pathLst>
            </a:custGeom>
            <a:noFill/>
            <a:ln w="5" cap="flat">
              <a:solidFill>
                <a:srgbClr val="00ADE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2427" y="1301"/>
              <a:ext cx="792" cy="1356"/>
            </a:xfrm>
            <a:custGeom>
              <a:avLst/>
              <a:gdLst>
                <a:gd name="T0" fmla="*/ 1130 w 2260"/>
                <a:gd name="T1" fmla="*/ 0 h 3861"/>
                <a:gd name="T2" fmla="*/ 1130 w 2260"/>
                <a:gd name="T3" fmla="*/ 0 h 3861"/>
                <a:gd name="T4" fmla="*/ 0 w 2260"/>
                <a:gd name="T5" fmla="*/ 1930 h 3861"/>
                <a:gd name="T6" fmla="*/ 1130 w 2260"/>
                <a:gd name="T7" fmla="*/ 3861 h 3861"/>
                <a:gd name="T8" fmla="*/ 2260 w 2260"/>
                <a:gd name="T9" fmla="*/ 1930 h 3861"/>
                <a:gd name="T10" fmla="*/ 1130 w 2260"/>
                <a:gd name="T11" fmla="*/ 0 h 3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0" h="3861">
                  <a:moveTo>
                    <a:pt x="1130" y="0"/>
                  </a:moveTo>
                  <a:lnTo>
                    <a:pt x="1130" y="0"/>
                  </a:lnTo>
                  <a:cubicBezTo>
                    <a:pt x="456" y="380"/>
                    <a:pt x="0" y="1102"/>
                    <a:pt x="0" y="1930"/>
                  </a:cubicBezTo>
                  <a:cubicBezTo>
                    <a:pt x="0" y="2759"/>
                    <a:pt x="456" y="3481"/>
                    <a:pt x="1130" y="3861"/>
                  </a:cubicBezTo>
                  <a:cubicBezTo>
                    <a:pt x="1804" y="3481"/>
                    <a:pt x="2260" y="2759"/>
                    <a:pt x="2260" y="1930"/>
                  </a:cubicBezTo>
                  <a:cubicBezTo>
                    <a:pt x="2260" y="1102"/>
                    <a:pt x="1804" y="380"/>
                    <a:pt x="1130" y="0"/>
                  </a:cubicBezTo>
                  <a:close/>
                </a:path>
              </a:pathLst>
            </a:custGeom>
            <a:solidFill>
              <a:srgbClr val="3871C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427" y="1312"/>
              <a:ext cx="792" cy="1356"/>
            </a:xfrm>
            <a:custGeom>
              <a:avLst/>
              <a:gdLst>
                <a:gd name="T0" fmla="*/ 1130 w 2260"/>
                <a:gd name="T1" fmla="*/ 0 h 3861"/>
                <a:gd name="T2" fmla="*/ 1130 w 2260"/>
                <a:gd name="T3" fmla="*/ 0 h 3861"/>
                <a:gd name="T4" fmla="*/ 0 w 2260"/>
                <a:gd name="T5" fmla="*/ 1930 h 3861"/>
                <a:gd name="T6" fmla="*/ 1130 w 2260"/>
                <a:gd name="T7" fmla="*/ 3861 h 3861"/>
                <a:gd name="T8" fmla="*/ 2260 w 2260"/>
                <a:gd name="T9" fmla="*/ 1930 h 3861"/>
                <a:gd name="T10" fmla="*/ 1130 w 2260"/>
                <a:gd name="T11" fmla="*/ 0 h 3861"/>
                <a:gd name="T12" fmla="*/ 1130 w 2260"/>
                <a:gd name="T13" fmla="*/ 0 h 3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0" h="3861">
                  <a:moveTo>
                    <a:pt x="1130" y="0"/>
                  </a:moveTo>
                  <a:lnTo>
                    <a:pt x="1130" y="0"/>
                  </a:lnTo>
                  <a:cubicBezTo>
                    <a:pt x="456" y="380"/>
                    <a:pt x="0" y="1102"/>
                    <a:pt x="0" y="1930"/>
                  </a:cubicBezTo>
                  <a:cubicBezTo>
                    <a:pt x="0" y="2759"/>
                    <a:pt x="456" y="3481"/>
                    <a:pt x="1130" y="3861"/>
                  </a:cubicBezTo>
                  <a:cubicBezTo>
                    <a:pt x="1804" y="3481"/>
                    <a:pt x="2260" y="2759"/>
                    <a:pt x="2260" y="1930"/>
                  </a:cubicBezTo>
                  <a:cubicBezTo>
                    <a:pt x="2260" y="1102"/>
                    <a:pt x="1804" y="380"/>
                    <a:pt x="1130" y="0"/>
                  </a:cubicBezTo>
                  <a:lnTo>
                    <a:pt x="1130" y="0"/>
                  </a:lnTo>
                  <a:close/>
                </a:path>
              </a:pathLst>
            </a:custGeom>
            <a:noFill/>
            <a:ln w="5" cap="flat">
              <a:solidFill>
                <a:srgbClr val="00ADE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21" name="20 CuadroTexto"/>
          <p:cNvSpPr txBox="1"/>
          <p:nvPr/>
        </p:nvSpPr>
        <p:spPr>
          <a:xfrm>
            <a:off x="5379347" y="3378753"/>
            <a:ext cx="15921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b="1" dirty="0">
                <a:solidFill>
                  <a:srgbClr val="C00000"/>
                </a:solidFill>
                <a:latin typeface="Trebuchet MS" charset="0"/>
                <a:ea typeface="Trebuchet MS" charset="0"/>
                <a:cs typeface="Trebuchet MS" charset="0"/>
              </a:rPr>
              <a:t>Oferta educativa</a:t>
            </a:r>
          </a:p>
        </p:txBody>
      </p:sp>
      <p:sp>
        <p:nvSpPr>
          <p:cNvPr id="25" name="Shape 50"/>
          <p:cNvSpPr/>
          <p:nvPr/>
        </p:nvSpPr>
        <p:spPr>
          <a:xfrm>
            <a:off x="0" y="211270"/>
            <a:ext cx="9136063" cy="1054100"/>
          </a:xfrm>
          <a:prstGeom prst="rect">
            <a:avLst/>
          </a:prstGeom>
          <a:solidFill>
            <a:srgbClr val="353588"/>
          </a:solidFill>
          <a:ln w="12700">
            <a:miter lim="400000"/>
          </a:ln>
          <a:effectLst>
            <a:outerShdw blurRad="38100" dir="5400000" rotWithShape="0">
              <a:srgbClr val="9A403E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marL="0" lvl="1" indent="457200" algn="r" fontAlgn="auto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sz="4500" b="1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6" name="Shape 51"/>
          <p:cNvSpPr>
            <a:spLocks noChangeArrowheads="1"/>
          </p:cNvSpPr>
          <p:nvPr/>
        </p:nvSpPr>
        <p:spPr bwMode="auto">
          <a:xfrm>
            <a:off x="155863" y="486322"/>
            <a:ext cx="859016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1pPr>
            <a:lvl2pPr indent="4572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9pPr>
          </a:lstStyle>
          <a:p>
            <a:pPr marL="0" indent="0"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es-CO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1. ¿Qué es una brecha de capital humano</a:t>
            </a:r>
          </a:p>
        </p:txBody>
      </p:sp>
    </p:spTree>
    <p:extLst>
      <p:ext uri="{BB962C8B-B14F-4D97-AF65-F5344CB8AC3E}">
        <p14:creationId xmlns:p14="http://schemas.microsoft.com/office/powerpoint/2010/main" val="2208620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50"/>
          <p:cNvSpPr/>
          <p:nvPr/>
        </p:nvSpPr>
        <p:spPr>
          <a:xfrm>
            <a:off x="0" y="430213"/>
            <a:ext cx="9136063" cy="1054100"/>
          </a:xfrm>
          <a:prstGeom prst="rect">
            <a:avLst/>
          </a:prstGeom>
          <a:solidFill>
            <a:srgbClr val="353588"/>
          </a:solidFill>
          <a:ln w="12700">
            <a:miter lim="400000"/>
          </a:ln>
          <a:effectLst>
            <a:outerShdw blurRad="38100" dir="5400000" rotWithShape="0">
              <a:srgbClr val="9A403E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marL="0" lvl="1" indent="457200" algn="r" fontAlgn="auto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sz="4500" b="1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" name="Shape 51"/>
          <p:cNvSpPr>
            <a:spLocks noChangeArrowheads="1"/>
          </p:cNvSpPr>
          <p:nvPr/>
        </p:nvSpPr>
        <p:spPr bwMode="auto">
          <a:xfrm>
            <a:off x="-323850" y="620713"/>
            <a:ext cx="92487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1pPr>
            <a:lvl2pPr indent="4572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9pPr>
          </a:lstStyle>
          <a:p>
            <a:pPr marL="0" lvl="1" algn="ctr" eaLnBrk="1" hangingPunct="1"/>
            <a:r>
              <a:rPr lang="es-CO" altLang="es-CO" sz="2800" b="1" dirty="0">
                <a:solidFill>
                  <a:srgbClr val="FFFFFF"/>
                </a:solidFill>
                <a:latin typeface="Garamond" pitchFamily="18" charset="0"/>
                <a:sym typeface="Verdana" pitchFamily="34" charset="0"/>
              </a:rPr>
              <a:t>Tabla de Contenido</a:t>
            </a:r>
            <a:endParaRPr lang="es-ES" altLang="es-CO" sz="2800" b="1" dirty="0">
              <a:solidFill>
                <a:srgbClr val="FFFFFF"/>
              </a:solidFill>
              <a:latin typeface="Garamond" pitchFamily="18" charset="0"/>
              <a:sym typeface="Verdana" pitchFamily="34" charset="0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683568" y="1556792"/>
            <a:ext cx="7559675" cy="489108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45719" rIns="45719"/>
          <a:lstStyle>
            <a:lvl1pPr marL="342900" indent="-3429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marL="783771" indent="-326571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marL="1219200" indent="-3048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3pPr>
            <a:lvl4pPr marL="1737360" indent="-365760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4pPr>
            <a:lvl5pPr marL="2194560" indent="-365760">
              <a:spcBef>
                <a:spcPts val="700"/>
              </a:spcBef>
              <a:buSzPct val="100000"/>
              <a:buFont typeface="Arial"/>
              <a:buChar char="»"/>
              <a:defRPr sz="3200">
                <a:latin typeface="Calibri"/>
                <a:ea typeface="Calibri"/>
                <a:cs typeface="Calibri"/>
                <a:sym typeface="Calibri"/>
              </a:defRPr>
            </a:lvl5pPr>
            <a:lvl6pPr marL="2651760" indent="-36576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6pPr>
            <a:lvl7pPr marL="3108960" indent="-36576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7pPr>
            <a:lvl8pPr marL="3566159" indent="-365759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8pPr>
            <a:lvl9pPr marL="4023359" indent="-365759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 algn="just" fontAlgn="auto">
              <a:spcAft>
                <a:spcPts val="0"/>
              </a:spcAft>
              <a:buFont typeface="Arial"/>
              <a:buNone/>
              <a:defRPr/>
            </a:pPr>
            <a:endParaRPr lang="es-ES" sz="2200" b="1" kern="0" dirty="0">
              <a:solidFill>
                <a:schemeClr val="accent4">
                  <a:lumMod val="50000"/>
                </a:schemeClr>
              </a:solidFill>
              <a:latin typeface="Garamond" panose="02020404030301010803" pitchFamily="18" charset="0"/>
              <a:cs typeface="Arial" pitchFamily="34" charset="0"/>
            </a:endParaRPr>
          </a:p>
          <a:p>
            <a:pPr marL="457200" indent="-457200" algn="just" fontAlgn="auto">
              <a:spcBef>
                <a:spcPts val="5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CO" sz="2200" dirty="0">
                <a:latin typeface="Garamond" panose="02020404030301010803" pitchFamily="18" charset="0"/>
              </a:rPr>
              <a:t>¿Qué es una brecha de capital humano?</a:t>
            </a:r>
          </a:p>
          <a:p>
            <a:pPr marL="457200" indent="-457200" algn="just" fontAlgn="auto">
              <a:spcBef>
                <a:spcPts val="5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CO" sz="2200" dirty="0">
                <a:latin typeface="Garamond" panose="02020404030301010803" pitchFamily="18" charset="0"/>
              </a:rPr>
              <a:t>Antecedentes</a:t>
            </a:r>
          </a:p>
          <a:p>
            <a:pPr marL="457200" indent="-457200" algn="just" fontAlgn="auto">
              <a:spcBef>
                <a:spcPts val="5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CO" sz="2200" dirty="0">
                <a:latin typeface="Garamond" panose="02020404030301010803" pitchFamily="18" charset="0"/>
              </a:rPr>
              <a:t>Caracterización de las tipologías de brechas</a:t>
            </a:r>
          </a:p>
          <a:p>
            <a:pPr marL="457200" indent="-457200" algn="just" fontAlgn="auto">
              <a:spcBef>
                <a:spcPts val="5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CO" sz="2200" dirty="0">
                <a:latin typeface="Garamond" panose="02020404030301010803" pitchFamily="18" charset="0"/>
              </a:rPr>
              <a:t>Una mirada a la propuesta de indicadores para la medición de brechas de capital humano</a:t>
            </a:r>
            <a:endParaRPr lang="es-CO" sz="2200" kern="0" dirty="0">
              <a:solidFill>
                <a:sysClr val="windowText" lastClr="000000"/>
              </a:solidFill>
              <a:latin typeface="Garamond" panose="02020404030301010803" pitchFamily="18" charset="0"/>
            </a:endParaRPr>
          </a:p>
          <a:p>
            <a:pPr marL="457200" indent="-457200" fontAlgn="auto">
              <a:spcBef>
                <a:spcPts val="50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s-CO" sz="2200" kern="0" dirty="0">
              <a:solidFill>
                <a:sysClr val="windowText" lastClr="000000"/>
              </a:solidFill>
              <a:latin typeface="Garamond" panose="02020404030301010803" pitchFamily="18" charset="0"/>
            </a:endParaRPr>
          </a:p>
          <a:p>
            <a:pPr marL="0" indent="0" algn="just" fontAlgn="auto">
              <a:spcBef>
                <a:spcPts val="500"/>
              </a:spcBef>
              <a:spcAft>
                <a:spcPts val="0"/>
              </a:spcAft>
              <a:buFont typeface="Arial"/>
              <a:buNone/>
              <a:defRPr/>
            </a:pPr>
            <a:endParaRPr lang="es-CO" sz="2200" kern="0" dirty="0">
              <a:solidFill>
                <a:sysClr val="windowText" lastClr="000000"/>
              </a:solidFill>
              <a:latin typeface="Garamond" panose="02020404030301010803" pitchFamily="18" charset="0"/>
            </a:endParaRPr>
          </a:p>
          <a:p>
            <a:pPr marL="0" indent="0" algn="just" fontAlgn="auto">
              <a:spcBef>
                <a:spcPts val="500"/>
              </a:spcBef>
              <a:spcAft>
                <a:spcPts val="0"/>
              </a:spcAft>
              <a:buFont typeface="Arial"/>
              <a:buNone/>
              <a:defRPr/>
            </a:pPr>
            <a:endParaRPr lang="es-CO" sz="2200" kern="0" dirty="0">
              <a:solidFill>
                <a:sysClr val="windowText" lastClr="000000"/>
              </a:solidFill>
              <a:latin typeface="Garamond" panose="02020404030301010803" pitchFamily="18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83568" y="2315344"/>
            <a:ext cx="6768752" cy="504056"/>
          </a:xfrm>
          <a:prstGeom prst="rect">
            <a:avLst/>
          </a:prstGeom>
          <a:noFill/>
          <a:ln w="38100" cap="flat">
            <a:solidFill>
              <a:srgbClr val="7030A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52847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50"/>
          <p:cNvSpPr/>
          <p:nvPr/>
        </p:nvSpPr>
        <p:spPr>
          <a:xfrm>
            <a:off x="0" y="430213"/>
            <a:ext cx="9136063" cy="1054100"/>
          </a:xfrm>
          <a:prstGeom prst="rect">
            <a:avLst/>
          </a:prstGeom>
          <a:solidFill>
            <a:srgbClr val="353588"/>
          </a:solidFill>
          <a:ln w="12700">
            <a:miter lim="400000"/>
          </a:ln>
          <a:effectLst>
            <a:outerShdw blurRad="38100" dir="5400000" rotWithShape="0">
              <a:srgbClr val="9A403E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marL="0" lvl="1" indent="457200" algn="r" fontAlgn="auto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sz="4500" b="1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" name="Shape 51"/>
          <p:cNvSpPr>
            <a:spLocks noChangeArrowheads="1"/>
          </p:cNvSpPr>
          <p:nvPr/>
        </p:nvSpPr>
        <p:spPr bwMode="auto">
          <a:xfrm>
            <a:off x="-323850" y="444870"/>
            <a:ext cx="9248775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1pPr>
            <a:lvl2pPr indent="4572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9pPr>
          </a:lstStyle>
          <a:p>
            <a:pPr lvl="1" algn="ctr" eaLnBrk="1" hangingPunct="1"/>
            <a:r>
              <a:rPr lang="es-CO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2. Antecedentes</a:t>
            </a:r>
            <a:endParaRPr lang="es-CO" sz="2800" b="1" dirty="0">
              <a:solidFill>
                <a:srgbClr val="FFFFFF"/>
              </a:solidFill>
              <a:latin typeface="Garamond" pitchFamily="18" charset="0"/>
            </a:endParaRPr>
          </a:p>
          <a:p>
            <a:pPr lvl="1" algn="ctr" eaLnBrk="1" hangingPunct="1"/>
            <a:r>
              <a:rPr lang="es-CO" sz="2400" b="1" dirty="0">
                <a:solidFill>
                  <a:srgbClr val="FFFFFF"/>
                </a:solidFill>
                <a:latin typeface="Garamond" pitchFamily="18" charset="0"/>
              </a:rPr>
              <a:t>Ruta seguida para el diseño de la metodología</a:t>
            </a:r>
            <a:endParaRPr lang="es-ES" altLang="es-CO" sz="2400" b="1" dirty="0">
              <a:solidFill>
                <a:srgbClr val="FFFFFF"/>
              </a:solidFill>
              <a:latin typeface="Garamond" pitchFamily="18" charset="0"/>
              <a:sym typeface="Verdana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825682" y="1839939"/>
            <a:ext cx="3024336" cy="646329"/>
          </a:xfrm>
          <a:prstGeom prst="rect">
            <a:avLst/>
          </a:prstGeom>
          <a:solidFill>
            <a:srgbClr val="0070C0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R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s-CO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Garamond" panose="02020404030301010803" pitchFamily="18" charset="0"/>
                <a:sym typeface="Calibri"/>
              </a:rPr>
              <a:t>1. Revisi</a:t>
            </a:r>
            <a:r>
              <a:rPr lang="es-CO" b="1" dirty="0">
                <a:solidFill>
                  <a:schemeClr val="bg1"/>
                </a:solidFill>
                <a:latin typeface="Garamond" panose="02020404030301010803" pitchFamily="18" charset="0"/>
              </a:rPr>
              <a:t>ón de fuentes </a:t>
            </a:r>
          </a:p>
          <a:p>
            <a:pPr marR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s-CO" b="1" dirty="0">
                <a:solidFill>
                  <a:schemeClr val="bg1"/>
                </a:solidFill>
                <a:latin typeface="Garamond" panose="02020404030301010803" pitchFamily="18" charset="0"/>
              </a:rPr>
              <a:t>documentales</a:t>
            </a:r>
            <a:endParaRPr kumimoji="0" lang="es-CO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Garamond" panose="02020404030301010803" pitchFamily="18" charset="0"/>
              <a:sym typeface="Calibri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784384"/>
            <a:ext cx="1163675" cy="917257"/>
          </a:xfrm>
          <a:prstGeom prst="rect">
            <a:avLst/>
          </a:prstGeom>
        </p:spPr>
      </p:pic>
      <p:sp>
        <p:nvSpPr>
          <p:cNvPr id="10" name="Flecha abajo 9"/>
          <p:cNvSpPr/>
          <p:nvPr/>
        </p:nvSpPr>
        <p:spPr>
          <a:xfrm rot="16200000">
            <a:off x="4968393" y="1930453"/>
            <a:ext cx="360040" cy="298045"/>
          </a:xfrm>
          <a:prstGeom prst="downArrow">
            <a:avLst/>
          </a:prstGeom>
          <a:solidFill>
            <a:srgbClr val="FFFFFF"/>
          </a:solidFill>
          <a:ln w="25400" cap="flat">
            <a:solidFill>
              <a:schemeClr val="accent5">
                <a:lumMod val="75000"/>
              </a:schemeClr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3773596" y="3244590"/>
            <a:ext cx="3803472" cy="646329"/>
          </a:xfrm>
          <a:prstGeom prst="rect">
            <a:avLst/>
          </a:prstGeom>
          <a:solidFill>
            <a:srgbClr val="0070C0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R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s-CO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Garamond" panose="02020404030301010803" pitchFamily="18" charset="0"/>
                <a:sym typeface="Calibri"/>
              </a:rPr>
              <a:t>2. Consulta con expertos nacionales</a:t>
            </a:r>
            <a:r>
              <a:rPr kumimoji="0" lang="es-CO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Garamond" panose="02020404030301010803" pitchFamily="18" charset="0"/>
                <a:sym typeface="Calibri"/>
              </a:rPr>
              <a:t> e internacionales</a:t>
            </a:r>
            <a:endParaRPr kumimoji="0" lang="es-CO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Garamond" panose="02020404030301010803" pitchFamily="18" charset="0"/>
              <a:sym typeface="Calibri"/>
            </a:endParaRPr>
          </a:p>
        </p:txBody>
      </p:sp>
      <p:sp>
        <p:nvSpPr>
          <p:cNvPr id="12" name="Flecha abajo 11"/>
          <p:cNvSpPr/>
          <p:nvPr/>
        </p:nvSpPr>
        <p:spPr>
          <a:xfrm rot="5400000">
            <a:off x="3289938" y="3418733"/>
            <a:ext cx="360040" cy="298045"/>
          </a:xfrm>
          <a:prstGeom prst="downArrow">
            <a:avLst/>
          </a:prstGeom>
          <a:solidFill>
            <a:srgbClr val="FFFFFF"/>
          </a:solidFill>
          <a:ln w="25400" cap="flat">
            <a:solidFill>
              <a:schemeClr val="accent5">
                <a:lumMod val="75000"/>
              </a:schemeClr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546" y="3064535"/>
            <a:ext cx="1215579" cy="1006440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5408975" y="1695106"/>
            <a:ext cx="3195474" cy="1082348"/>
          </a:xfrm>
          <a:prstGeom prst="rect">
            <a:avLst/>
          </a:prstGeom>
          <a:ln w="28575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just" fontAlgn="auto">
              <a:spcBef>
                <a:spcPts val="50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es-CO" sz="1400" dirty="0">
                <a:latin typeface="Garamond" panose="02020404030301010803" pitchFamily="18" charset="0"/>
              </a:rPr>
              <a:t>Documentos técnicos de la OIT</a:t>
            </a:r>
          </a:p>
          <a:p>
            <a:pPr algn="just" fontAlgn="auto">
              <a:spcBef>
                <a:spcPts val="50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es-CO" sz="1400" dirty="0">
                <a:latin typeface="Garamond" panose="02020404030301010803" pitchFamily="18" charset="0"/>
              </a:rPr>
              <a:t>Páginas web de organismos multilaterales</a:t>
            </a:r>
          </a:p>
          <a:p>
            <a:pPr algn="just" fontAlgn="auto">
              <a:spcBef>
                <a:spcPts val="50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es-CO" sz="1400" dirty="0">
                <a:latin typeface="Garamond" panose="02020404030301010803" pitchFamily="18" charset="0"/>
              </a:rPr>
              <a:t>Documentos conceptuales y manuales metodológicos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260119" y="2980120"/>
            <a:ext cx="2957309" cy="1233671"/>
          </a:xfrm>
          <a:prstGeom prst="rect">
            <a:avLst/>
          </a:prstGeom>
          <a:ln w="28575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just" fontAlgn="auto">
              <a:spcBef>
                <a:spcPts val="50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es-CO" sz="1400" dirty="0">
                <a:latin typeface="Garamond" panose="02020404030301010803" pitchFamily="18" charset="0"/>
              </a:rPr>
              <a:t>Entrevistas con preguntas orientadoras para la identificación y medición de brechas</a:t>
            </a:r>
          </a:p>
          <a:p>
            <a:pPr algn="just" fontAlgn="auto">
              <a:spcBef>
                <a:spcPts val="50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es-CO" sz="1400" dirty="0">
                <a:latin typeface="Garamond" panose="02020404030301010803" pitchFamily="18" charset="0"/>
              </a:rPr>
              <a:t>Segunda etapa de validación (Después de primera propuesta)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2044870" y="4574557"/>
            <a:ext cx="2990502" cy="646329"/>
          </a:xfrm>
          <a:prstGeom prst="rect">
            <a:avLst/>
          </a:prstGeom>
          <a:solidFill>
            <a:srgbClr val="0070C0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R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s-CO" b="1" dirty="0">
                <a:solidFill>
                  <a:schemeClr val="bg1"/>
                </a:solidFill>
                <a:latin typeface="Garamond" panose="02020404030301010803" pitchFamily="18" charset="0"/>
              </a:rPr>
              <a:t>3</a:t>
            </a:r>
            <a:r>
              <a:rPr kumimoji="0" lang="es-CO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Garamond" panose="02020404030301010803" pitchFamily="18" charset="0"/>
                <a:sym typeface="Calibri"/>
              </a:rPr>
              <a:t>. Primer diagnóstico de </a:t>
            </a:r>
          </a:p>
          <a:p>
            <a:pPr marR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s-CO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Garamond" panose="02020404030301010803" pitchFamily="18" charset="0"/>
                <a:sym typeface="Calibri"/>
              </a:rPr>
              <a:t>tipologías</a:t>
            </a:r>
          </a:p>
        </p:txBody>
      </p:sp>
      <p:sp>
        <p:nvSpPr>
          <p:cNvPr id="17" name="Flecha abajo 16"/>
          <p:cNvSpPr/>
          <p:nvPr/>
        </p:nvSpPr>
        <p:spPr>
          <a:xfrm rot="18637814">
            <a:off x="4157499" y="2512345"/>
            <a:ext cx="366561" cy="648000"/>
          </a:xfrm>
          <a:prstGeom prst="downArrow">
            <a:avLst/>
          </a:prstGeom>
          <a:solidFill>
            <a:srgbClr val="FF0000"/>
          </a:solidFill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Flecha abajo 17"/>
          <p:cNvSpPr/>
          <p:nvPr/>
        </p:nvSpPr>
        <p:spPr>
          <a:xfrm rot="2836072">
            <a:off x="4559921" y="3889791"/>
            <a:ext cx="366561" cy="648000"/>
          </a:xfrm>
          <a:prstGeom prst="downArrow">
            <a:avLst/>
          </a:prstGeom>
          <a:solidFill>
            <a:srgbClr val="FF0000"/>
          </a:solidFill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Flecha abajo 18"/>
          <p:cNvSpPr/>
          <p:nvPr/>
        </p:nvSpPr>
        <p:spPr>
          <a:xfrm rot="16200000">
            <a:off x="5121272" y="4728893"/>
            <a:ext cx="360040" cy="298045"/>
          </a:xfrm>
          <a:prstGeom prst="downArrow">
            <a:avLst/>
          </a:prstGeom>
          <a:solidFill>
            <a:srgbClr val="FFFFFF"/>
          </a:solidFill>
          <a:ln w="25400" cap="flat">
            <a:solidFill>
              <a:schemeClr val="accent5">
                <a:lumMod val="75000"/>
              </a:schemeClr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520" y="4213791"/>
            <a:ext cx="1384224" cy="1186478"/>
          </a:xfrm>
          <a:prstGeom prst="rect">
            <a:avLst/>
          </a:prstGeom>
        </p:spPr>
      </p:pic>
      <p:sp>
        <p:nvSpPr>
          <p:cNvPr id="21" name="Rectángulo 20"/>
          <p:cNvSpPr/>
          <p:nvPr/>
        </p:nvSpPr>
        <p:spPr>
          <a:xfrm>
            <a:off x="5622592" y="4568275"/>
            <a:ext cx="2957309" cy="738664"/>
          </a:xfrm>
          <a:prstGeom prst="rect">
            <a:avLst/>
          </a:prstGeom>
          <a:ln w="28575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just" fontAlgn="auto">
              <a:spcBef>
                <a:spcPts val="50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es-CO" sz="1400" dirty="0">
                <a:latin typeface="Garamond" panose="02020404030301010803" pitchFamily="18" charset="0"/>
              </a:rPr>
              <a:t>Mapeo de tipos de brechas de capital humano según consulta documental y con expertos</a:t>
            </a:r>
          </a:p>
        </p:txBody>
      </p:sp>
      <p:sp>
        <p:nvSpPr>
          <p:cNvPr id="22" name="CuadroTexto 15"/>
          <p:cNvSpPr txBox="1"/>
          <p:nvPr/>
        </p:nvSpPr>
        <p:spPr>
          <a:xfrm>
            <a:off x="1596812" y="5828777"/>
            <a:ext cx="2703725" cy="646329"/>
          </a:xfrm>
          <a:prstGeom prst="rect">
            <a:avLst/>
          </a:prstGeom>
          <a:solidFill>
            <a:srgbClr val="0070C0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R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s-CO" b="1" dirty="0">
                <a:solidFill>
                  <a:schemeClr val="bg1"/>
                </a:solidFill>
                <a:latin typeface="Garamond" panose="02020404030301010803" pitchFamily="18" charset="0"/>
              </a:rPr>
              <a:t>4</a:t>
            </a:r>
            <a:r>
              <a:rPr kumimoji="0" lang="es-CO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Garamond" panose="02020404030301010803" pitchFamily="18" charset="0"/>
                <a:sym typeface="Calibri"/>
              </a:rPr>
              <a:t>. </a:t>
            </a:r>
            <a:r>
              <a:rPr lang="es-CO" b="1" dirty="0">
                <a:solidFill>
                  <a:schemeClr val="bg1"/>
                </a:solidFill>
                <a:latin typeface="Garamond" panose="02020404030301010803" pitchFamily="18" charset="0"/>
                <a:sym typeface="Calibri"/>
              </a:rPr>
              <a:t>T</a:t>
            </a:r>
            <a:r>
              <a:rPr kumimoji="0" lang="es-CO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Garamond" panose="02020404030301010803" pitchFamily="18" charset="0"/>
                <a:sym typeface="Calibri"/>
              </a:rPr>
              <a:t>ipologías de brechas e indicadores de medición</a:t>
            </a:r>
            <a:endParaRPr kumimoji="0" lang="es-CO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Garamond" panose="02020404030301010803" pitchFamily="18" charset="0"/>
              <a:sym typeface="Calibri"/>
            </a:endParaRPr>
          </a:p>
        </p:txBody>
      </p:sp>
      <p:sp>
        <p:nvSpPr>
          <p:cNvPr id="23" name="Flecha abajo 18"/>
          <p:cNvSpPr/>
          <p:nvPr/>
        </p:nvSpPr>
        <p:spPr>
          <a:xfrm rot="16200000">
            <a:off x="4376978" y="5889862"/>
            <a:ext cx="360040" cy="298045"/>
          </a:xfrm>
          <a:prstGeom prst="downArrow">
            <a:avLst/>
          </a:prstGeom>
          <a:solidFill>
            <a:srgbClr val="FFFFFF"/>
          </a:solidFill>
          <a:ln w="25400" cap="flat">
            <a:solidFill>
              <a:schemeClr val="accent5">
                <a:lumMod val="75000"/>
              </a:schemeClr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Rectángulo 20"/>
          <p:cNvSpPr/>
          <p:nvPr/>
        </p:nvSpPr>
        <p:spPr>
          <a:xfrm>
            <a:off x="4908614" y="5698178"/>
            <a:ext cx="2957309" cy="802784"/>
          </a:xfrm>
          <a:prstGeom prst="rect">
            <a:avLst/>
          </a:prstGeom>
          <a:ln w="28575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just" fontAlgn="auto">
              <a:spcBef>
                <a:spcPts val="50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es-CO" sz="1400" dirty="0">
                <a:latin typeface="Garamond" panose="02020404030301010803" pitchFamily="18" charset="0"/>
              </a:rPr>
              <a:t>Propuesta de tipologías y medición</a:t>
            </a:r>
          </a:p>
          <a:p>
            <a:pPr algn="just" fontAlgn="auto">
              <a:spcBef>
                <a:spcPts val="50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es-CO" sz="1400" dirty="0">
                <a:latin typeface="Garamond" panose="02020404030301010803" pitchFamily="18" charset="0"/>
              </a:rPr>
              <a:t>Identificación de fuentes de información</a:t>
            </a:r>
          </a:p>
        </p:txBody>
      </p:sp>
      <p:sp>
        <p:nvSpPr>
          <p:cNvPr id="25" name="Flecha abajo 17"/>
          <p:cNvSpPr/>
          <p:nvPr/>
        </p:nvSpPr>
        <p:spPr>
          <a:xfrm rot="2836072">
            <a:off x="3137654" y="5258030"/>
            <a:ext cx="366561" cy="540000"/>
          </a:xfrm>
          <a:prstGeom prst="downArrow">
            <a:avLst/>
          </a:prstGeom>
          <a:solidFill>
            <a:srgbClr val="FF0000"/>
          </a:solidFill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" name="Picture 2" descr="Resultado de imagen para imagenes brechas de calida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89" y="5698178"/>
            <a:ext cx="888802" cy="710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140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50"/>
          <p:cNvSpPr/>
          <p:nvPr/>
        </p:nvSpPr>
        <p:spPr>
          <a:xfrm>
            <a:off x="0" y="430213"/>
            <a:ext cx="9136063" cy="1054100"/>
          </a:xfrm>
          <a:prstGeom prst="rect">
            <a:avLst/>
          </a:prstGeom>
          <a:solidFill>
            <a:srgbClr val="353588"/>
          </a:solidFill>
          <a:ln w="12700">
            <a:miter lim="400000"/>
          </a:ln>
          <a:effectLst>
            <a:outerShdw blurRad="38100" dir="5400000" rotWithShape="0">
              <a:srgbClr val="9A403E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marL="0" lvl="1" indent="457200" algn="r" fontAlgn="auto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sz="4500" b="1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" name="Shape 51"/>
          <p:cNvSpPr>
            <a:spLocks noChangeArrowheads="1"/>
          </p:cNvSpPr>
          <p:nvPr/>
        </p:nvSpPr>
        <p:spPr bwMode="auto">
          <a:xfrm>
            <a:off x="-323850" y="444870"/>
            <a:ext cx="9248775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1pPr>
            <a:lvl2pPr indent="4572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9pPr>
          </a:lstStyle>
          <a:p>
            <a:pPr lvl="1" algn="ctr" eaLnBrk="1" hangingPunct="1"/>
            <a:r>
              <a:rPr lang="es-CO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2. Antecedentes</a:t>
            </a:r>
            <a:endParaRPr lang="es-CO" sz="2800" b="1" dirty="0">
              <a:solidFill>
                <a:srgbClr val="FFFFFF"/>
              </a:solidFill>
              <a:latin typeface="Garamond" pitchFamily="18" charset="0"/>
            </a:endParaRPr>
          </a:p>
          <a:p>
            <a:pPr lvl="1" algn="ctr" eaLnBrk="1" hangingPunct="1"/>
            <a:r>
              <a:rPr lang="es-CO" altLang="es-CO" sz="2400" b="1" dirty="0">
                <a:solidFill>
                  <a:srgbClr val="FFFFFF"/>
                </a:solidFill>
                <a:latin typeface="Garamond" pitchFamily="18" charset="0"/>
              </a:rPr>
              <a:t>Entidades que aportaron en la construcción de la metodología</a:t>
            </a:r>
            <a:endParaRPr lang="es-ES" altLang="es-CO" sz="2400" b="1" dirty="0">
              <a:solidFill>
                <a:srgbClr val="FFFFFF"/>
              </a:solidFill>
              <a:latin typeface="Garamond" pitchFamily="18" charset="0"/>
              <a:sym typeface="Verdana" pitchFamily="34" charset="0"/>
            </a:endParaRPr>
          </a:p>
        </p:txBody>
      </p:sp>
      <p:pic>
        <p:nvPicPr>
          <p:cNvPr id="2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79" y="1753282"/>
            <a:ext cx="742810" cy="922512"/>
          </a:xfrm>
          <a:prstGeom prst="rect">
            <a:avLst/>
          </a:prstGeom>
        </p:spPr>
      </p:pic>
      <p:pic>
        <p:nvPicPr>
          <p:cNvPr id="28" name="Picture 2" descr="Resultado de imagen para logo consejo privado de competitivida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701" y="2825684"/>
            <a:ext cx="2059866" cy="605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Resultado de imagen para logo camara de comercio de bogot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239" y="1484313"/>
            <a:ext cx="1375323" cy="1375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logo fedesof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00" y="4569803"/>
            <a:ext cx="3088665" cy="906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3774105" y="2214538"/>
            <a:ext cx="52297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Metodología de cierre de brechas de capital humano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Experiencia en aplicación de la metodología 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3842867" y="4569803"/>
            <a:ext cx="5229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Estudio de brechas de capital humano en el sector TIC</a:t>
            </a:r>
          </a:p>
        </p:txBody>
      </p:sp>
    </p:spTree>
    <p:extLst>
      <p:ext uri="{BB962C8B-B14F-4D97-AF65-F5344CB8AC3E}">
        <p14:creationId xmlns:p14="http://schemas.microsoft.com/office/powerpoint/2010/main" val="1162797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CuadroTexto 2">
            <a:extLst>
              <a:ext uri="{FF2B5EF4-FFF2-40B4-BE49-F238E27FC236}">
                <a16:creationId xmlns:a16="http://schemas.microsoft.com/office/drawing/2014/main" id="{31A1DCBE-ABB2-4472-B103-55B969EBBC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2731" y="979885"/>
            <a:ext cx="466486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800" b="1" dirty="0">
                <a:solidFill>
                  <a:schemeClr val="bg1"/>
                </a:solidFill>
                <a:latin typeface="Arial Nova Cond" panose="020B0604020202020204" pitchFamily="34" charset="0"/>
              </a:rPr>
              <a:t>Motivaciones y pertinencia de la acción</a:t>
            </a:r>
          </a:p>
        </p:txBody>
      </p:sp>
      <p:sp>
        <p:nvSpPr>
          <p:cNvPr id="7173" name="Rectángulo 7">
            <a:extLst>
              <a:ext uri="{FF2B5EF4-FFF2-40B4-BE49-F238E27FC236}">
                <a16:creationId xmlns:a16="http://schemas.microsoft.com/office/drawing/2014/main" id="{861EC11E-ECB8-4454-A501-8E55EA94B8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8028" y="3959332"/>
            <a:ext cx="2040731" cy="415498"/>
          </a:xfrm>
          <a:prstGeom prst="rect">
            <a:avLst/>
          </a:prstGeom>
          <a:solidFill>
            <a:srgbClr val="703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050" b="1">
                <a:solidFill>
                  <a:schemeClr val="bg1"/>
                </a:solidFill>
                <a:latin typeface="Arial" panose="020B0604020202020204" pitchFamily="34" charset="0"/>
              </a:rPr>
              <a:t>Conpes de la Política de Desarrollo Productivo (PDP) </a:t>
            </a:r>
          </a:p>
        </p:txBody>
      </p:sp>
      <p:sp>
        <p:nvSpPr>
          <p:cNvPr id="7174" name="Rectángulo 8">
            <a:extLst>
              <a:ext uri="{FF2B5EF4-FFF2-40B4-BE49-F238E27FC236}">
                <a16:creationId xmlns:a16="http://schemas.microsoft.com/office/drawing/2014/main" id="{1284F85F-89CF-419B-9CE8-9DDEAF9CA5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6883" y="3965284"/>
            <a:ext cx="1428750" cy="415498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050" b="1">
                <a:solidFill>
                  <a:schemeClr val="bg1"/>
                </a:solidFill>
                <a:latin typeface="Arial" panose="020B0604020202020204" pitchFamily="34" charset="0"/>
              </a:rPr>
              <a:t>Conpes de Big Data (Alianza TIC)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2D9C397-1758-4566-8A5D-E26051C0796A}"/>
              </a:ext>
            </a:extLst>
          </p:cNvPr>
          <p:cNvSpPr/>
          <p:nvPr/>
        </p:nvSpPr>
        <p:spPr>
          <a:xfrm>
            <a:off x="2800947" y="3965284"/>
            <a:ext cx="1716881" cy="507831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CO" sz="1350" b="1" dirty="0">
                <a:solidFill>
                  <a:schemeClr val="bg1"/>
                </a:solidFill>
              </a:rPr>
              <a:t>Conpes de Crecimiento Verde</a:t>
            </a:r>
          </a:p>
        </p:txBody>
      </p:sp>
      <p:sp>
        <p:nvSpPr>
          <p:cNvPr id="7176" name="Rectángulo 10">
            <a:extLst>
              <a:ext uri="{FF2B5EF4-FFF2-40B4-BE49-F238E27FC236}">
                <a16:creationId xmlns:a16="http://schemas.microsoft.com/office/drawing/2014/main" id="{32C886FD-502B-44A2-9500-7AD614848E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9386" y="4477253"/>
            <a:ext cx="1404938" cy="415498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050" b="1">
                <a:solidFill>
                  <a:schemeClr val="bg1"/>
                </a:solidFill>
                <a:latin typeface="Arial" panose="020B0604020202020204" pitchFamily="34" charset="0"/>
              </a:rPr>
              <a:t>Conpes de Laboratorios</a:t>
            </a:r>
          </a:p>
        </p:txBody>
      </p:sp>
      <p:sp>
        <p:nvSpPr>
          <p:cNvPr id="7177" name="Rectángulo 11">
            <a:extLst>
              <a:ext uri="{FF2B5EF4-FFF2-40B4-BE49-F238E27FC236}">
                <a16:creationId xmlns:a16="http://schemas.microsoft.com/office/drawing/2014/main" id="{D360C2C7-0273-4C45-9300-2402794D30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3818" y="3959332"/>
            <a:ext cx="1718072" cy="41549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050" b="1">
                <a:solidFill>
                  <a:schemeClr val="bg1"/>
                </a:solidFill>
                <a:latin typeface="Arial" panose="020B0604020202020204" pitchFamily="34" charset="0"/>
              </a:rPr>
              <a:t>Conpes de la Política de Economía Naranja</a:t>
            </a:r>
          </a:p>
        </p:txBody>
      </p:sp>
      <p:sp>
        <p:nvSpPr>
          <p:cNvPr id="7178" name="Rectángulo 12">
            <a:extLst>
              <a:ext uri="{FF2B5EF4-FFF2-40B4-BE49-F238E27FC236}">
                <a16:creationId xmlns:a16="http://schemas.microsoft.com/office/drawing/2014/main" id="{AA8A0E63-84F1-44DC-A7F1-2B5B98A49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7424" y="1312571"/>
            <a:ext cx="2540794" cy="415498"/>
          </a:xfrm>
          <a:prstGeom prst="rect">
            <a:avLst/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050" b="1" dirty="0">
                <a:solidFill>
                  <a:schemeClr val="bg1"/>
                </a:solidFill>
                <a:latin typeface="Arial" panose="020B0604020202020204" pitchFamily="34" charset="0"/>
              </a:rPr>
              <a:t>Compromisos del Ministerio del Trabajo en Documentos </a:t>
            </a:r>
            <a:r>
              <a:rPr lang="es-CO" altLang="es-CO" sz="1050" b="1" dirty="0" err="1">
                <a:solidFill>
                  <a:schemeClr val="bg1"/>
                </a:solidFill>
                <a:latin typeface="Arial" panose="020B0604020202020204" pitchFamily="34" charset="0"/>
              </a:rPr>
              <a:t>Conpes</a:t>
            </a:r>
            <a:endParaRPr lang="es-CO" altLang="es-CO" sz="105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179" name="Rectángulo 13">
            <a:extLst>
              <a:ext uri="{FF2B5EF4-FFF2-40B4-BE49-F238E27FC236}">
                <a16:creationId xmlns:a16="http://schemas.microsoft.com/office/drawing/2014/main" id="{68710CBF-16DC-428D-BE8A-BB47569568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2409" y="1876928"/>
            <a:ext cx="3174206" cy="900246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050">
                <a:solidFill>
                  <a:srgbClr val="000000"/>
                </a:solidFill>
                <a:latin typeface="Arial" panose="020B0604020202020204" pitchFamily="34" charset="0"/>
              </a:rPr>
              <a:t>Las brechas de capital humano (desencuentro entre oferta y demanda de trabajo) es una de las fallas de mercado identificadas que se debe corregir para promover </a:t>
            </a:r>
            <a:r>
              <a:rPr lang="es-CO" altLang="es-CO" sz="1050" b="1">
                <a:solidFill>
                  <a:srgbClr val="000000"/>
                </a:solidFill>
                <a:latin typeface="Arial" panose="020B0604020202020204" pitchFamily="34" charset="0"/>
              </a:rPr>
              <a:t>la productividad y la competitividad del sector productivo </a:t>
            </a:r>
            <a:r>
              <a:rPr lang="es-CO" altLang="es-CO" sz="1050">
                <a:solidFill>
                  <a:srgbClr val="000000"/>
                </a:solidFill>
                <a:latin typeface="Arial" panose="020B0604020202020204" pitchFamily="34" charset="0"/>
              </a:rPr>
              <a:t>del país.</a:t>
            </a:r>
          </a:p>
        </p:txBody>
      </p:sp>
      <p:sp>
        <p:nvSpPr>
          <p:cNvPr id="7180" name="Rectángulo 14">
            <a:extLst>
              <a:ext uri="{FF2B5EF4-FFF2-40B4-BE49-F238E27FC236}">
                <a16:creationId xmlns:a16="http://schemas.microsoft.com/office/drawing/2014/main" id="{F6E4B718-C8C7-4CE6-93E0-5C7BF5721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211" y="2061475"/>
            <a:ext cx="1595438" cy="415498"/>
          </a:xfrm>
          <a:prstGeom prst="rect">
            <a:avLst/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050" b="1">
                <a:solidFill>
                  <a:schemeClr val="bg1"/>
                </a:solidFill>
                <a:latin typeface="Arial" panose="020B0604020202020204" pitchFamily="34" charset="0"/>
              </a:rPr>
              <a:t>Problema que se pretende resolver:</a:t>
            </a:r>
          </a:p>
        </p:txBody>
      </p:sp>
      <p:sp>
        <p:nvSpPr>
          <p:cNvPr id="16" name="Flecha: a la derecha 15">
            <a:extLst>
              <a:ext uri="{FF2B5EF4-FFF2-40B4-BE49-F238E27FC236}">
                <a16:creationId xmlns:a16="http://schemas.microsoft.com/office/drawing/2014/main" id="{0E146022-A949-4779-AFA7-5ED236F1A5CB}"/>
              </a:ext>
            </a:extLst>
          </p:cNvPr>
          <p:cNvSpPr/>
          <p:nvPr/>
        </p:nvSpPr>
        <p:spPr>
          <a:xfrm>
            <a:off x="2794993" y="2166251"/>
            <a:ext cx="226219" cy="216694"/>
          </a:xfrm>
          <a:prstGeom prst="rightArrow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sz="1350"/>
          </a:p>
        </p:txBody>
      </p:sp>
      <p:sp>
        <p:nvSpPr>
          <p:cNvPr id="7182" name="Rectángulo 16">
            <a:extLst>
              <a:ext uri="{FF2B5EF4-FFF2-40B4-BE49-F238E27FC236}">
                <a16:creationId xmlns:a16="http://schemas.microsoft.com/office/drawing/2014/main" id="{55126E41-F501-4814-867B-6C2A85FE69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211" y="3019928"/>
            <a:ext cx="1595438" cy="253916"/>
          </a:xfrm>
          <a:prstGeom prst="rect">
            <a:avLst/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050" b="1">
                <a:solidFill>
                  <a:schemeClr val="bg1"/>
                </a:solidFill>
                <a:latin typeface="Arial" panose="020B0604020202020204" pitchFamily="34" charset="0"/>
              </a:rPr>
              <a:t>¿Cómo resolverlo?</a:t>
            </a:r>
          </a:p>
        </p:txBody>
      </p:sp>
      <p:sp>
        <p:nvSpPr>
          <p:cNvPr id="18" name="Flecha: a la derecha 17">
            <a:extLst>
              <a:ext uri="{FF2B5EF4-FFF2-40B4-BE49-F238E27FC236}">
                <a16:creationId xmlns:a16="http://schemas.microsoft.com/office/drawing/2014/main" id="{55570083-12B3-4F85-A84E-B65CA923FE75}"/>
              </a:ext>
            </a:extLst>
          </p:cNvPr>
          <p:cNvSpPr/>
          <p:nvPr/>
        </p:nvSpPr>
        <p:spPr>
          <a:xfrm>
            <a:off x="2794993" y="3049695"/>
            <a:ext cx="226219" cy="216694"/>
          </a:xfrm>
          <a:prstGeom prst="rightArrow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sz="1350"/>
          </a:p>
        </p:txBody>
      </p:sp>
      <p:sp>
        <p:nvSpPr>
          <p:cNvPr id="7184" name="Rectángulo 18">
            <a:extLst>
              <a:ext uri="{FF2B5EF4-FFF2-40B4-BE49-F238E27FC236}">
                <a16:creationId xmlns:a16="http://schemas.microsoft.com/office/drawing/2014/main" id="{022A3C9A-E707-4178-A616-76C227FFB9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2409" y="2880626"/>
            <a:ext cx="3174206" cy="738664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050">
                <a:solidFill>
                  <a:srgbClr val="000000"/>
                </a:solidFill>
                <a:latin typeface="Arial" panose="020B0604020202020204" pitchFamily="34" charset="0"/>
              </a:rPr>
              <a:t>Diseño e implementación de una </a:t>
            </a:r>
            <a:r>
              <a:rPr lang="es-CO" altLang="es-CO" sz="1050" b="1">
                <a:solidFill>
                  <a:srgbClr val="000000"/>
                </a:solidFill>
                <a:latin typeface="Arial" panose="020B0604020202020204" pitchFamily="34" charset="0"/>
              </a:rPr>
              <a:t>metodología de identificación y medición de brechas</a:t>
            </a:r>
            <a:r>
              <a:rPr lang="es-CO" altLang="es-CO" sz="1050">
                <a:solidFill>
                  <a:srgbClr val="000000"/>
                </a:solidFill>
                <a:latin typeface="Arial" panose="020B0604020202020204" pitchFamily="34" charset="0"/>
              </a:rPr>
              <a:t>, que aporte insumos para creación </a:t>
            </a:r>
            <a:r>
              <a:rPr lang="es-CO" altLang="es-CO" sz="1050" b="1">
                <a:solidFill>
                  <a:srgbClr val="000000"/>
                </a:solidFill>
                <a:latin typeface="Arial" panose="020B0604020202020204" pitchFamily="34" charset="0"/>
              </a:rPr>
              <a:t>de estrategias de cierre</a:t>
            </a:r>
          </a:p>
        </p:txBody>
      </p:sp>
      <p:sp>
        <p:nvSpPr>
          <p:cNvPr id="7185" name="Rectángulo 20">
            <a:extLst>
              <a:ext uri="{FF2B5EF4-FFF2-40B4-BE49-F238E27FC236}">
                <a16:creationId xmlns:a16="http://schemas.microsoft.com/office/drawing/2014/main" id="{779059A6-1729-4929-8395-AD4DF521D6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211" y="3585476"/>
            <a:ext cx="1595438" cy="253916"/>
          </a:xfrm>
          <a:prstGeom prst="rect">
            <a:avLst/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050" b="1">
                <a:solidFill>
                  <a:schemeClr val="bg1"/>
                </a:solidFill>
                <a:latin typeface="Arial" panose="020B0604020202020204" pitchFamily="34" charset="0"/>
              </a:rPr>
              <a:t>¿En dónde?</a:t>
            </a:r>
          </a:p>
        </p:txBody>
      </p:sp>
      <p:sp>
        <p:nvSpPr>
          <p:cNvPr id="22" name="Flecha: a la derecha 21">
            <a:extLst>
              <a:ext uri="{FF2B5EF4-FFF2-40B4-BE49-F238E27FC236}">
                <a16:creationId xmlns:a16="http://schemas.microsoft.com/office/drawing/2014/main" id="{3A7DBC76-1487-4145-8CDF-3CBACA23EACD}"/>
              </a:ext>
            </a:extLst>
          </p:cNvPr>
          <p:cNvSpPr/>
          <p:nvPr/>
        </p:nvSpPr>
        <p:spPr>
          <a:xfrm>
            <a:off x="2794993" y="3616432"/>
            <a:ext cx="226219" cy="216694"/>
          </a:xfrm>
          <a:prstGeom prst="rightArrow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sz="1350"/>
          </a:p>
        </p:txBody>
      </p:sp>
      <p:sp>
        <p:nvSpPr>
          <p:cNvPr id="7187" name="Rectángulo 22">
            <a:extLst>
              <a:ext uri="{FF2B5EF4-FFF2-40B4-BE49-F238E27FC236}">
                <a16:creationId xmlns:a16="http://schemas.microsoft.com/office/drawing/2014/main" id="{3DF5063A-16D2-4FD4-AEE6-A8CAD09CC9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3366" y="3616432"/>
            <a:ext cx="3174206" cy="253916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050" b="1">
                <a:solidFill>
                  <a:srgbClr val="000000"/>
                </a:solidFill>
                <a:latin typeface="Arial" panose="020B0604020202020204" pitchFamily="34" charset="0"/>
              </a:rPr>
              <a:t>Sectores y regiones </a:t>
            </a:r>
            <a:r>
              <a:rPr lang="es-CO" altLang="es-CO" sz="1050">
                <a:solidFill>
                  <a:srgbClr val="000000"/>
                </a:solidFill>
                <a:latin typeface="Arial" panose="020B0604020202020204" pitchFamily="34" charset="0"/>
              </a:rPr>
              <a:t>priorizados por los Conpes</a:t>
            </a:r>
            <a:endParaRPr lang="es-CO" altLang="es-CO" sz="1050" b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188" name="Rectángulo 23">
            <a:extLst>
              <a:ext uri="{FF2B5EF4-FFF2-40B4-BE49-F238E27FC236}">
                <a16:creationId xmlns:a16="http://schemas.microsoft.com/office/drawing/2014/main" id="{8179124C-DE14-47A6-9121-6DFA0D394F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3365" y="4935644"/>
            <a:ext cx="4539853" cy="415498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050" dirty="0">
                <a:solidFill>
                  <a:srgbClr val="000000"/>
                </a:solidFill>
                <a:latin typeface="Arial" panose="020B0604020202020204" pitchFamily="34" charset="0"/>
              </a:rPr>
              <a:t>Trabajo articulado con las </a:t>
            </a:r>
            <a:r>
              <a:rPr lang="es-CO" altLang="es-CO" sz="1050" b="1" dirty="0">
                <a:solidFill>
                  <a:srgbClr val="000000"/>
                </a:solidFill>
                <a:latin typeface="Arial" panose="020B0604020202020204" pitchFamily="34" charset="0"/>
              </a:rPr>
              <a:t>instituciones involucradas en cada uno de los temas de los </a:t>
            </a:r>
            <a:r>
              <a:rPr lang="es-CO" altLang="es-CO" sz="1050" b="1" dirty="0" err="1">
                <a:solidFill>
                  <a:srgbClr val="000000"/>
                </a:solidFill>
                <a:latin typeface="Arial" panose="020B0604020202020204" pitchFamily="34" charset="0"/>
              </a:rPr>
              <a:t>Conpes</a:t>
            </a:r>
            <a:r>
              <a:rPr lang="es-CO" altLang="es-CO" sz="1050" b="1" dirty="0">
                <a:solidFill>
                  <a:srgbClr val="000000"/>
                </a:solidFill>
                <a:latin typeface="Arial" panose="020B0604020202020204" pitchFamily="34" charset="0"/>
              </a:rPr>
              <a:t>, OEI y los </a:t>
            </a:r>
            <a:r>
              <a:rPr lang="es-CO" altLang="es-CO" sz="1050" b="1" dirty="0" err="1">
                <a:solidFill>
                  <a:srgbClr val="000000"/>
                </a:solidFill>
                <a:latin typeface="Arial" panose="020B0604020202020204" pitchFamily="34" charset="0"/>
              </a:rPr>
              <a:t>Ormet</a:t>
            </a:r>
            <a:r>
              <a:rPr lang="es-CO" altLang="es-CO" sz="1050" b="1" dirty="0">
                <a:solidFill>
                  <a:srgbClr val="000000"/>
                </a:solidFill>
                <a:latin typeface="Arial" panose="020B0604020202020204" pitchFamily="34" charset="0"/>
              </a:rPr>
              <a:t>   </a:t>
            </a:r>
          </a:p>
        </p:txBody>
      </p:sp>
      <p:sp>
        <p:nvSpPr>
          <p:cNvPr id="7189" name="Rectángulo 24">
            <a:extLst>
              <a:ext uri="{FF2B5EF4-FFF2-40B4-BE49-F238E27FC236}">
                <a16:creationId xmlns:a16="http://schemas.microsoft.com/office/drawing/2014/main" id="{F3CB2854-ED18-4DA3-B46C-4FB7F65D0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211" y="5052326"/>
            <a:ext cx="1595438" cy="253916"/>
          </a:xfrm>
          <a:prstGeom prst="rect">
            <a:avLst/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050" b="1">
                <a:solidFill>
                  <a:schemeClr val="bg1"/>
                </a:solidFill>
                <a:latin typeface="Arial" panose="020B0604020202020204" pitchFamily="34" charset="0"/>
              </a:rPr>
              <a:t>¿Con quién?</a:t>
            </a:r>
          </a:p>
        </p:txBody>
      </p:sp>
      <p:sp>
        <p:nvSpPr>
          <p:cNvPr id="26" name="Flecha: a la derecha 25">
            <a:extLst>
              <a:ext uri="{FF2B5EF4-FFF2-40B4-BE49-F238E27FC236}">
                <a16:creationId xmlns:a16="http://schemas.microsoft.com/office/drawing/2014/main" id="{C414BC7A-B199-430F-A5C7-BB91AE59C95C}"/>
              </a:ext>
            </a:extLst>
          </p:cNvPr>
          <p:cNvSpPr/>
          <p:nvPr/>
        </p:nvSpPr>
        <p:spPr>
          <a:xfrm>
            <a:off x="6381156" y="3049695"/>
            <a:ext cx="226219" cy="216694"/>
          </a:xfrm>
          <a:prstGeom prst="rightArrow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sz="1350"/>
          </a:p>
        </p:txBody>
      </p:sp>
      <p:sp>
        <p:nvSpPr>
          <p:cNvPr id="7191" name="Rectángulo 26">
            <a:extLst>
              <a:ext uri="{FF2B5EF4-FFF2-40B4-BE49-F238E27FC236}">
                <a16:creationId xmlns:a16="http://schemas.microsoft.com/office/drawing/2014/main" id="{9FF72257-7581-422D-A68C-8D63F5B754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9767" y="2897294"/>
            <a:ext cx="1595438" cy="577081"/>
          </a:xfrm>
          <a:prstGeom prst="rect">
            <a:avLst/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050" b="1">
                <a:solidFill>
                  <a:schemeClr val="bg1"/>
                </a:solidFill>
                <a:latin typeface="Arial" panose="020B0604020202020204" pitchFamily="34" charset="0"/>
              </a:rPr>
              <a:t>Compromiso y misionalidad del MinTrabajo</a:t>
            </a:r>
          </a:p>
        </p:txBody>
      </p:sp>
      <p:sp>
        <p:nvSpPr>
          <p:cNvPr id="28" name="Flecha: a la derecha 27">
            <a:extLst>
              <a:ext uri="{FF2B5EF4-FFF2-40B4-BE49-F238E27FC236}">
                <a16:creationId xmlns:a16="http://schemas.microsoft.com/office/drawing/2014/main" id="{E2C6D865-4944-4E3E-8EA3-6DA9E5ACB29D}"/>
              </a:ext>
            </a:extLst>
          </p:cNvPr>
          <p:cNvSpPr/>
          <p:nvPr/>
        </p:nvSpPr>
        <p:spPr>
          <a:xfrm>
            <a:off x="2796184" y="5043991"/>
            <a:ext cx="226219" cy="217885"/>
          </a:xfrm>
          <a:prstGeom prst="rightArrow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sz="1350"/>
          </a:p>
        </p:txBody>
      </p:sp>
      <p:sp>
        <p:nvSpPr>
          <p:cNvPr id="27" name="Rectángulo 10">
            <a:extLst>
              <a:ext uri="{FF2B5EF4-FFF2-40B4-BE49-F238E27FC236}">
                <a16:creationId xmlns:a16="http://schemas.microsoft.com/office/drawing/2014/main" id="{6903999F-D8FB-4AD3-8553-3D7F488357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2436" y="4460541"/>
            <a:ext cx="1404938" cy="415498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050" b="1" dirty="0" err="1">
                <a:solidFill>
                  <a:schemeClr val="bg1"/>
                </a:solidFill>
                <a:latin typeface="Arial" panose="020B0604020202020204" pitchFamily="34" charset="0"/>
              </a:rPr>
              <a:t>Conpes</a:t>
            </a:r>
            <a:r>
              <a:rPr lang="es-CO" altLang="es-CO" sz="1050" b="1" dirty="0">
                <a:solidFill>
                  <a:schemeClr val="bg1"/>
                </a:solidFill>
                <a:latin typeface="Arial" panose="020B0604020202020204" pitchFamily="34" charset="0"/>
              </a:rPr>
              <a:t> desarrollo espacial</a:t>
            </a:r>
          </a:p>
        </p:txBody>
      </p:sp>
      <p:sp>
        <p:nvSpPr>
          <p:cNvPr id="30" name="Shape 50">
            <a:extLst>
              <a:ext uri="{FF2B5EF4-FFF2-40B4-BE49-F238E27FC236}">
                <a16:creationId xmlns:a16="http://schemas.microsoft.com/office/drawing/2014/main" id="{A335C64D-F2C7-4CF1-928B-752F8E77C5E6}"/>
              </a:ext>
            </a:extLst>
          </p:cNvPr>
          <p:cNvSpPr/>
          <p:nvPr/>
        </p:nvSpPr>
        <p:spPr>
          <a:xfrm>
            <a:off x="0" y="157136"/>
            <a:ext cx="9136063" cy="1054100"/>
          </a:xfrm>
          <a:prstGeom prst="rect">
            <a:avLst/>
          </a:prstGeom>
          <a:solidFill>
            <a:srgbClr val="353588"/>
          </a:solidFill>
          <a:ln w="12700">
            <a:miter lim="400000"/>
          </a:ln>
          <a:effectLst>
            <a:outerShdw blurRad="38100" dir="5400000" rotWithShape="0">
              <a:srgbClr val="9A403E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marL="0" lvl="1" indent="457200" algn="r" fontAlgn="auto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sz="4500" b="1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1" name="Shape 51">
            <a:extLst>
              <a:ext uri="{FF2B5EF4-FFF2-40B4-BE49-F238E27FC236}">
                <a16:creationId xmlns:a16="http://schemas.microsoft.com/office/drawing/2014/main" id="{4866F789-F824-4D37-A924-A19C91820D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474" y="522876"/>
            <a:ext cx="859016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1pPr>
            <a:lvl2pPr indent="4572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9pPr>
          </a:lstStyle>
          <a:p>
            <a:pPr marL="0" indent="0" algn="ctr">
              <a:spcBef>
                <a:spcPts val="500"/>
              </a:spcBef>
              <a:defRPr/>
            </a:pPr>
            <a:r>
              <a:rPr lang="es-ES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M</a:t>
            </a:r>
            <a:r>
              <a:rPr lang="es-CO" sz="2800" b="1" dirty="0" err="1">
                <a:solidFill>
                  <a:schemeClr val="bg1"/>
                </a:solidFill>
                <a:latin typeface="Garamond" panose="02020404030301010803" pitchFamily="18" charset="0"/>
              </a:rPr>
              <a:t>otivaciones</a:t>
            </a:r>
            <a:r>
              <a:rPr lang="es-CO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 y pertinencia de la acción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50"/>
          <p:cNvSpPr/>
          <p:nvPr/>
        </p:nvSpPr>
        <p:spPr>
          <a:xfrm>
            <a:off x="0" y="430213"/>
            <a:ext cx="9136063" cy="1054100"/>
          </a:xfrm>
          <a:prstGeom prst="rect">
            <a:avLst/>
          </a:prstGeom>
          <a:solidFill>
            <a:srgbClr val="353588"/>
          </a:solidFill>
          <a:ln w="12700">
            <a:miter lim="400000"/>
          </a:ln>
          <a:effectLst>
            <a:outerShdw blurRad="38100" dir="5400000" rotWithShape="0">
              <a:srgbClr val="9A403E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marL="0" lvl="1" indent="457200" algn="r" fontAlgn="auto">
              <a:spcBef>
                <a:spcPts val="0"/>
              </a:spcBef>
              <a:spcAft>
                <a:spcPts val="0"/>
              </a:spcAft>
              <a:defRPr sz="45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sz="4500" b="1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" name="Shape 51"/>
          <p:cNvSpPr>
            <a:spLocks noChangeArrowheads="1"/>
          </p:cNvSpPr>
          <p:nvPr/>
        </p:nvSpPr>
        <p:spPr bwMode="auto">
          <a:xfrm>
            <a:off x="-323850" y="620713"/>
            <a:ext cx="92487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1pPr>
            <a:lvl2pPr indent="4572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Helvetica Neue"/>
                <a:cs typeface="Helvetica Neue"/>
                <a:sym typeface="Calibri" pitchFamily="34" charset="0"/>
              </a:defRPr>
            </a:lvl9pPr>
          </a:lstStyle>
          <a:p>
            <a:pPr marL="0" lvl="1" algn="ctr" eaLnBrk="1" hangingPunct="1"/>
            <a:r>
              <a:rPr lang="es-CO" altLang="es-CO" sz="2800" b="1" dirty="0">
                <a:solidFill>
                  <a:srgbClr val="FFFFFF"/>
                </a:solidFill>
                <a:latin typeface="Garamond" pitchFamily="18" charset="0"/>
                <a:sym typeface="Verdana" pitchFamily="34" charset="0"/>
              </a:rPr>
              <a:t>Tabla de Contenido</a:t>
            </a:r>
            <a:endParaRPr lang="es-ES" altLang="es-CO" sz="2800" b="1" dirty="0">
              <a:solidFill>
                <a:srgbClr val="FFFFFF"/>
              </a:solidFill>
              <a:latin typeface="Garamond" pitchFamily="18" charset="0"/>
              <a:sym typeface="Verdana" pitchFamily="34" charset="0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683568" y="1556792"/>
            <a:ext cx="7559675" cy="489108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45719" rIns="45719"/>
          <a:lstStyle>
            <a:lvl1pPr marL="342900" indent="-3429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marL="783771" indent="-326571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marL="1219200" indent="-3048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3pPr>
            <a:lvl4pPr marL="1737360" indent="-365760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4pPr>
            <a:lvl5pPr marL="2194560" indent="-365760">
              <a:spcBef>
                <a:spcPts val="700"/>
              </a:spcBef>
              <a:buSzPct val="100000"/>
              <a:buFont typeface="Arial"/>
              <a:buChar char="»"/>
              <a:defRPr sz="3200">
                <a:latin typeface="Calibri"/>
                <a:ea typeface="Calibri"/>
                <a:cs typeface="Calibri"/>
                <a:sym typeface="Calibri"/>
              </a:defRPr>
            </a:lvl5pPr>
            <a:lvl6pPr marL="2651760" indent="-36576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6pPr>
            <a:lvl7pPr marL="3108960" indent="-36576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7pPr>
            <a:lvl8pPr marL="3566159" indent="-365759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8pPr>
            <a:lvl9pPr marL="4023359" indent="-365759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 algn="just" fontAlgn="auto">
              <a:spcAft>
                <a:spcPts val="0"/>
              </a:spcAft>
              <a:buFont typeface="Arial"/>
              <a:buNone/>
              <a:defRPr/>
            </a:pPr>
            <a:endParaRPr lang="es-ES" sz="2200" b="1" kern="0" dirty="0">
              <a:solidFill>
                <a:schemeClr val="accent4">
                  <a:lumMod val="50000"/>
                </a:schemeClr>
              </a:solidFill>
              <a:latin typeface="Garamond" panose="02020404030301010803" pitchFamily="18" charset="0"/>
              <a:cs typeface="Arial" pitchFamily="34" charset="0"/>
            </a:endParaRPr>
          </a:p>
          <a:p>
            <a:pPr marL="457200" indent="-457200" algn="just" fontAlgn="auto">
              <a:spcBef>
                <a:spcPts val="5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CO" sz="2200" dirty="0">
                <a:latin typeface="Garamond" panose="02020404030301010803" pitchFamily="18" charset="0"/>
              </a:rPr>
              <a:t>¿Qué es una brecha de capital humano?</a:t>
            </a:r>
          </a:p>
          <a:p>
            <a:pPr marL="457200" indent="-457200" algn="just" fontAlgn="auto">
              <a:spcBef>
                <a:spcPts val="5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CO" sz="2200" dirty="0">
                <a:latin typeface="Garamond" panose="02020404030301010803" pitchFamily="18" charset="0"/>
              </a:rPr>
              <a:t>Antecedentes</a:t>
            </a:r>
          </a:p>
          <a:p>
            <a:pPr marL="457200" indent="-457200" algn="just" fontAlgn="auto">
              <a:spcBef>
                <a:spcPts val="5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CO" sz="2200" dirty="0">
                <a:latin typeface="Garamond" panose="02020404030301010803" pitchFamily="18" charset="0"/>
              </a:rPr>
              <a:t>Caracterización de las tipologías de brechas</a:t>
            </a:r>
          </a:p>
          <a:p>
            <a:pPr marL="457200" indent="-457200" algn="just" fontAlgn="auto">
              <a:spcBef>
                <a:spcPts val="5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CO" sz="2200" dirty="0">
                <a:latin typeface="Garamond" panose="02020404030301010803" pitchFamily="18" charset="0"/>
              </a:rPr>
              <a:t>Una mirada a la propuesta de indicadores para la medición de brechas de capital humano</a:t>
            </a:r>
          </a:p>
          <a:p>
            <a:pPr marL="0" indent="0" fontAlgn="auto">
              <a:spcBef>
                <a:spcPts val="500"/>
              </a:spcBef>
              <a:spcAft>
                <a:spcPts val="0"/>
              </a:spcAft>
              <a:buNone/>
              <a:defRPr/>
            </a:pPr>
            <a:endParaRPr lang="es-CO" sz="2200" kern="0" dirty="0">
              <a:solidFill>
                <a:sysClr val="windowText" lastClr="000000"/>
              </a:solidFill>
              <a:latin typeface="Garamond" panose="02020404030301010803" pitchFamily="18" charset="0"/>
            </a:endParaRPr>
          </a:p>
          <a:p>
            <a:pPr marL="0" indent="0" algn="just" fontAlgn="auto">
              <a:spcBef>
                <a:spcPts val="500"/>
              </a:spcBef>
              <a:spcAft>
                <a:spcPts val="0"/>
              </a:spcAft>
              <a:buFont typeface="Arial"/>
              <a:buNone/>
              <a:defRPr/>
            </a:pPr>
            <a:endParaRPr lang="es-CO" sz="2200" kern="0" dirty="0">
              <a:solidFill>
                <a:sysClr val="windowText" lastClr="000000"/>
              </a:solidFill>
              <a:latin typeface="Garamond" panose="02020404030301010803" pitchFamily="18" charset="0"/>
            </a:endParaRPr>
          </a:p>
          <a:p>
            <a:pPr marL="0" indent="0" algn="just" fontAlgn="auto">
              <a:spcBef>
                <a:spcPts val="500"/>
              </a:spcBef>
              <a:spcAft>
                <a:spcPts val="0"/>
              </a:spcAft>
              <a:buFont typeface="Arial"/>
              <a:buNone/>
              <a:defRPr/>
            </a:pPr>
            <a:endParaRPr lang="es-CO" sz="2200" kern="0" dirty="0">
              <a:solidFill>
                <a:sysClr val="windowText" lastClr="000000"/>
              </a:solidFill>
              <a:latin typeface="Garamond" panose="02020404030301010803" pitchFamily="18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95638" y="2716530"/>
            <a:ext cx="6768752" cy="504056"/>
          </a:xfrm>
          <a:prstGeom prst="rect">
            <a:avLst/>
          </a:prstGeom>
          <a:noFill/>
          <a:ln w="38100" cap="flat">
            <a:solidFill>
              <a:srgbClr val="7030A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08081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1704</TotalTime>
  <Words>2404</Words>
  <Application>Microsoft Office PowerPoint</Application>
  <PresentationFormat>Presentación en pantalla (4:3)</PresentationFormat>
  <Paragraphs>282</Paragraphs>
  <Slides>24</Slides>
  <Notes>4</Notes>
  <HiddenSlides>0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35" baseType="lpstr">
      <vt:lpstr>Arial</vt:lpstr>
      <vt:lpstr>Arial Nova Cond</vt:lpstr>
      <vt:lpstr>Calibri</vt:lpstr>
      <vt:lpstr>Calibri Light</vt:lpstr>
      <vt:lpstr>Cambria Math</vt:lpstr>
      <vt:lpstr>Garamond</vt:lpstr>
      <vt:lpstr>Trebuchet MS</vt:lpstr>
      <vt:lpstr>Verdana</vt:lpstr>
      <vt:lpstr>Wingdings</vt:lpstr>
      <vt:lpstr>Tema de Office</vt:lpstr>
      <vt:lpstr>Hoja de cálculo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Full name</dc:creator>
  <cp:lastModifiedBy>Luz Adriana Rios Giraldo</cp:lastModifiedBy>
  <cp:revision>117</cp:revision>
  <dcterms:created xsi:type="dcterms:W3CDTF">2017-06-06T19:39:29Z</dcterms:created>
  <dcterms:modified xsi:type="dcterms:W3CDTF">2019-08-22T16:43:13Z</dcterms:modified>
</cp:coreProperties>
</file>